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ink/ink1.xml" ContentType="application/inkml+xml"/>
  <Override PartName="/ppt/notesSlides/notesSlide3.xml" ContentType="application/vnd.openxmlformats-officedocument.presentationml.notesSlide+xml"/>
  <Override PartName="/ppt/ink/ink2.xml" ContentType="application/inkml+xml"/>
  <Override PartName="/ppt/ink/ink3.xml" ContentType="application/inkml+xml"/>
  <Override PartName="/ppt/ink/ink4.xml" ContentType="application/inkml+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60" r:id="rId4"/>
    <p:sldId id="271" r:id="rId5"/>
    <p:sldId id="269" r:id="rId6"/>
    <p:sldId id="270" r:id="rId7"/>
    <p:sldId id="262" r:id="rId8"/>
    <p:sldId id="267" r:id="rId9"/>
    <p:sldId id="268" r:id="rId10"/>
    <p:sldId id="272" r:id="rId11"/>
    <p:sldId id="273" r:id="rId12"/>
    <p:sldId id="274" r:id="rId13"/>
    <p:sldId id="275" r:id="rId14"/>
    <p:sldId id="276" r:id="rId15"/>
    <p:sldId id="265" r:id="rId16"/>
    <p:sldId id="26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3" autoAdjust="0"/>
    <p:restoredTop sz="94660"/>
  </p:normalViewPr>
  <p:slideViewPr>
    <p:cSldViewPr snapToGrid="0">
      <p:cViewPr varScale="1">
        <p:scale>
          <a:sx n="105" d="100"/>
          <a:sy n="105" d="100"/>
        </p:scale>
        <p:origin x="720" y="114"/>
      </p:cViewPr>
      <p:guideLst/>
    </p:cSldViewPr>
  </p:slideViewPr>
  <p:notesTextViewPr>
    <p:cViewPr>
      <p:scale>
        <a:sx n="1" d="1"/>
        <a:sy n="1" d="1"/>
      </p:scale>
      <p:origin x="0" y="0"/>
    </p:cViewPr>
  </p:notesTextViewPr>
  <p:notesViewPr>
    <p:cSldViewPr snapToGrid="0">
      <p:cViewPr varScale="1">
        <p:scale>
          <a:sx n="84" d="100"/>
          <a:sy n="84" d="100"/>
        </p:scale>
        <p:origin x="391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yler Thompson" userId="ff08e12f-feff-4dc2-80b6-f62f754fe234" providerId="ADAL" clId="{A1068EF9-3CB2-4B9B-96E4-482FF1958599}"/>
    <pc:docChg chg="modSld">
      <pc:chgData name="Tyler Thompson" userId="ff08e12f-feff-4dc2-80b6-f62f754fe234" providerId="ADAL" clId="{A1068EF9-3CB2-4B9B-96E4-482FF1958599}" dt="2026-01-16T17:00:35.356" v="10" actId="20577"/>
      <pc:docMkLst>
        <pc:docMk/>
      </pc:docMkLst>
      <pc:sldChg chg="modSp mod">
        <pc:chgData name="Tyler Thompson" userId="ff08e12f-feff-4dc2-80b6-f62f754fe234" providerId="ADAL" clId="{A1068EF9-3CB2-4B9B-96E4-482FF1958599}" dt="2026-01-16T17:00:35.356" v="10" actId="20577"/>
        <pc:sldMkLst>
          <pc:docMk/>
          <pc:sldMk cId="4247597585" sldId="275"/>
        </pc:sldMkLst>
        <pc:spChg chg="mod">
          <ac:chgData name="Tyler Thompson" userId="ff08e12f-feff-4dc2-80b6-f62f754fe234" providerId="ADAL" clId="{A1068EF9-3CB2-4B9B-96E4-482FF1958599}" dt="2026-01-16T17:00:35.356" v="10" actId="20577"/>
          <ac:spMkLst>
            <pc:docMk/>
            <pc:sldMk cId="4247597585" sldId="275"/>
            <ac:spMk id="3" creationId="{600462D3-2637-A7AF-14C9-68C35B7EB03A}"/>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06T18:54:07.213"/>
    </inkml:context>
    <inkml:brush xml:id="br0">
      <inkml:brushProperty name="width" value="0.035" units="cm"/>
      <inkml:brushProperty name="height" value="0.035" units="cm"/>
      <inkml:brushProperty name="color" value="#E71224"/>
    </inkml:brush>
  </inkml:definitions>
  <inkml:trace contextRef="#ctx0" brushRef="#br0">0 1 24575,'0'0'-8191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06T18:54:07.213"/>
    </inkml:context>
    <inkml:brush xml:id="br0">
      <inkml:brushProperty name="width" value="0.035" units="cm"/>
      <inkml:brushProperty name="height" value="0.035" units="cm"/>
      <inkml:brushProperty name="color" value="#E71224"/>
    </inkml:brush>
  </inkml:definitions>
  <inkml:trace contextRef="#ctx0" brushRef="#br0">0 1 24575,'0'0'-8191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06T18:54:07.213"/>
    </inkml:context>
    <inkml:brush xml:id="br0">
      <inkml:brushProperty name="width" value="0.035" units="cm"/>
      <inkml:brushProperty name="height" value="0.035" units="cm"/>
      <inkml:brushProperty name="color" value="#E71224"/>
    </inkml:brush>
  </inkml:definitions>
  <inkml:trace contextRef="#ctx0" brushRef="#br0">0 1 24575,'0'0'-8191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06T18:54:07.213"/>
    </inkml:context>
    <inkml:brush xml:id="br0">
      <inkml:brushProperty name="width" value="0.035" units="cm"/>
      <inkml:brushProperty name="height" value="0.035" units="cm"/>
      <inkml:brushProperty name="color" value="#E71224"/>
    </inkml:brush>
  </inkml:definitions>
  <inkml:trace contextRef="#ctx0" brushRef="#br0">0 1 24575,'0'0'-8191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A32032-A91C-4D7C-B515-B843271890E7}" type="datetimeFigureOut">
              <a:rPr lang="en-US" smtClean="0"/>
              <a:t>1/16/2026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D08199-881F-4225-BFDA-4331E8F92C23}" type="slidenum">
              <a:rPr lang="en-US" smtClean="0"/>
              <a:t>‹#›</a:t>
            </a:fld>
            <a:endParaRPr lang="en-US"/>
          </a:p>
        </p:txBody>
      </p:sp>
    </p:spTree>
    <p:extLst>
      <p:ext uri="{BB962C8B-B14F-4D97-AF65-F5344CB8AC3E}">
        <p14:creationId xmlns:p14="http://schemas.microsoft.com/office/powerpoint/2010/main" val="41935108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icecargo.com.au/freight-services/" TargetMode="External"/><Relationship Id="rId2" Type="http://schemas.openxmlformats.org/officeDocument/2006/relationships/slide" Target="../slides/slide4.xml"/><Relationship Id="rId1" Type="http://schemas.openxmlformats.org/officeDocument/2006/relationships/notesMaster" Target="../notesMasters/notesMaster1.xml"/><Relationship Id="rId6" Type="http://schemas.openxmlformats.org/officeDocument/2006/relationships/hyperlink" Target="https://icecargo.com.au/customs-consultancy/" TargetMode="External"/><Relationship Id="rId5" Type="http://schemas.openxmlformats.org/officeDocument/2006/relationships/hyperlink" Target="https://icecargo.com.au/sea-freight/" TargetMode="External"/><Relationship Id="rId4" Type="http://schemas.openxmlformats.org/officeDocument/2006/relationships/hyperlink" Target="https://icecargo.com.au/incoterms-beginners-guide/" TargetMode="Externa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icecargo.com.au/freight-services/" TargetMode="External"/><Relationship Id="rId2" Type="http://schemas.openxmlformats.org/officeDocument/2006/relationships/slide" Target="../slides/slide5.xml"/><Relationship Id="rId1" Type="http://schemas.openxmlformats.org/officeDocument/2006/relationships/notesMaster" Target="../notesMasters/notesMaster1.xml"/><Relationship Id="rId6" Type="http://schemas.openxmlformats.org/officeDocument/2006/relationships/hyperlink" Target="https://icecargo.com.au/customs-consultancy/" TargetMode="External"/><Relationship Id="rId5" Type="http://schemas.openxmlformats.org/officeDocument/2006/relationships/hyperlink" Target="https://icecargo.com.au/sea-freight/" TargetMode="External"/><Relationship Id="rId4" Type="http://schemas.openxmlformats.org/officeDocument/2006/relationships/hyperlink" Target="https://icecargo.com.au/incoterms-beginners-guide/"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freight factoring, a "reserve" is essentially a portion of the invoice value that the factoring company temporarily holds back. This is done to mitigate risks like non-payment, invoice disputes, or other unforeseen issues that could arise before the customer fully pays the invoice. </a:t>
            </a:r>
          </a:p>
          <a:p>
            <a:r>
              <a:rPr lang="en-US" dirty="0"/>
              <a:t>Here's a visual explanation using an analogy:</a:t>
            </a:r>
          </a:p>
          <a:p>
            <a:r>
              <a:rPr lang="en-US" dirty="0"/>
              <a:t>Imagine a bank holding a security deposit</a:t>
            </a:r>
          </a:p>
          <a:p>
            <a:r>
              <a:rPr lang="en-US" dirty="0">
                <a:effectLst/>
              </a:rPr>
              <a:t>Think of the reserve in freight factoring like a security deposit when renting an apartment.</a:t>
            </a:r>
          </a:p>
          <a:p>
            <a:r>
              <a:rPr lang="en-US" dirty="0">
                <a:effectLst/>
              </a:rPr>
              <a:t>When a trucking company "sells" an invoice (representing a completed shipment) to a factoring company, they get an immediate advance on most of that money (like getting keys to the apartment and moving in).</a:t>
            </a:r>
          </a:p>
          <a:p>
            <a:r>
              <a:rPr lang="en-US" dirty="0">
                <a:effectLst/>
              </a:rPr>
              <a:t>However, the factoring company holds back a small portion (the reserve), just like a landlord holds a security deposit.</a:t>
            </a:r>
          </a:p>
          <a:p>
            <a:r>
              <a:rPr lang="en-US" dirty="0">
                <a:effectLst/>
              </a:rPr>
              <a:t>If everything goes smoothly and the customer pays the invoice in full and on time (like the tenant leaving the apartment in good condition), the factoring company releases the reserve amount back to the trucking company, minus any factoring fees. </a:t>
            </a:r>
          </a:p>
          <a:p>
            <a:r>
              <a:rPr lang="en-US" dirty="0"/>
              <a:t>Visualizing the process</a:t>
            </a:r>
          </a:p>
          <a:p>
            <a:r>
              <a:rPr lang="en-US" b="1" dirty="0">
                <a:effectLst/>
              </a:rPr>
              <a:t>Trucking Company Delivers Load:</a:t>
            </a:r>
            <a:r>
              <a:rPr lang="en-US" dirty="0">
                <a:effectLst/>
              </a:rPr>
              <a:t> Imagine a truck driver completing a delivery and getting a signed Bill of Lading (proof of delivery).</a:t>
            </a:r>
          </a:p>
          <a:p>
            <a:r>
              <a:rPr lang="en-US" b="1" dirty="0">
                <a:effectLst/>
              </a:rPr>
              <a:t>Invoice Generated:</a:t>
            </a:r>
            <a:r>
              <a:rPr lang="en-US" dirty="0">
                <a:effectLst/>
              </a:rPr>
              <a:t> The trucking company creates an invoice for the completed delivery.</a:t>
            </a:r>
          </a:p>
          <a:p>
            <a:r>
              <a:rPr lang="en-US" b="1" dirty="0">
                <a:effectLst/>
              </a:rPr>
              <a:t>Invoice Sold to Factor:</a:t>
            </a:r>
            <a:r>
              <a:rPr lang="en-US" dirty="0">
                <a:effectLst/>
              </a:rPr>
              <a:t> Instead of waiting for the customer to pay the invoice (which can take weeks or months), the trucking company sells the invoice to a factoring company.</a:t>
            </a:r>
          </a:p>
          <a:p>
            <a:r>
              <a:rPr lang="en-US" b="1" dirty="0">
                <a:effectLst/>
              </a:rPr>
              <a:t>Initial Advance:</a:t>
            </a:r>
            <a:r>
              <a:rPr lang="en-US" dirty="0">
                <a:effectLst/>
              </a:rPr>
              <a:t> The factoring company provides an immediate advance to the trucking company, typically 90-95% of the invoice value.</a:t>
            </a:r>
          </a:p>
          <a:p>
            <a:r>
              <a:rPr lang="en-US" b="1" dirty="0">
                <a:effectLst/>
              </a:rPr>
              <a:t>Reserve Held:</a:t>
            </a:r>
            <a:r>
              <a:rPr lang="en-US" dirty="0">
                <a:effectLst/>
              </a:rPr>
              <a:t> The remaining 5-10% is held by the factoring company as a reserve.</a:t>
            </a:r>
          </a:p>
          <a:p>
            <a:r>
              <a:rPr lang="en-US" b="1" dirty="0">
                <a:effectLst/>
              </a:rPr>
              <a:t>Customer Pays Factor:</a:t>
            </a:r>
            <a:r>
              <a:rPr lang="en-US" dirty="0">
                <a:effectLst/>
              </a:rPr>
              <a:t> The customer eventually pays the full invoice amount to the factoring company.</a:t>
            </a:r>
          </a:p>
          <a:p>
            <a:r>
              <a:rPr lang="en-US" b="1" dirty="0">
                <a:effectLst/>
              </a:rPr>
              <a:t>Reserve Release (Minus Fees):</a:t>
            </a:r>
            <a:r>
              <a:rPr lang="en-US" dirty="0">
                <a:effectLst/>
              </a:rPr>
              <a:t> Once the factoring company receives payment from the customer, they release the reserve amount to the trucking company, minus any factoring fees. </a:t>
            </a:r>
          </a:p>
          <a:p>
            <a:r>
              <a:rPr lang="en-US" dirty="0"/>
              <a:t>In essence, the reserve acts as a safety net for the factoring company, protecting them from potential losses while still providing the trucking company with much-needed immediate cash flow. </a:t>
            </a:r>
          </a:p>
          <a:p>
            <a:endParaRPr lang="en-US" dirty="0"/>
          </a:p>
        </p:txBody>
      </p:sp>
      <p:sp>
        <p:nvSpPr>
          <p:cNvPr id="4" name="Slide Number Placeholder 3"/>
          <p:cNvSpPr>
            <a:spLocks noGrp="1"/>
          </p:cNvSpPr>
          <p:nvPr>
            <p:ph type="sldNum" sz="quarter" idx="5"/>
          </p:nvPr>
        </p:nvSpPr>
        <p:spPr/>
        <p:txBody>
          <a:bodyPr/>
          <a:lstStyle/>
          <a:p>
            <a:fld id="{82D08199-881F-4225-BFDA-4331E8F92C23}" type="slidenum">
              <a:rPr lang="en-US" smtClean="0"/>
              <a:t>3</a:t>
            </a:fld>
            <a:endParaRPr lang="en-US"/>
          </a:p>
        </p:txBody>
      </p:sp>
    </p:spTree>
    <p:extLst>
      <p:ext uri="{BB962C8B-B14F-4D97-AF65-F5344CB8AC3E}">
        <p14:creationId xmlns:p14="http://schemas.microsoft.com/office/powerpoint/2010/main" val="2686064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8CB1C2-9CE2-77BA-D9AD-472EC76B5A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C71B85-97A1-BF48-733E-454636A2E3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1AF8B4-1DD9-A37A-171E-69AA474FD801}"/>
              </a:ext>
            </a:extLst>
          </p:cNvPr>
          <p:cNvSpPr>
            <a:spLocks noGrp="1"/>
          </p:cNvSpPr>
          <p:nvPr>
            <p:ph type="body" idx="1"/>
          </p:nvPr>
        </p:nvSpPr>
        <p:spPr/>
        <p:txBody>
          <a:bodyPr/>
          <a:lstStyle/>
          <a:p>
            <a:r>
              <a:rPr lang="en-US" sz="1200" b="1" i="0" kern="1200" dirty="0">
                <a:solidFill>
                  <a:schemeClr val="tx1"/>
                </a:solidFill>
                <a:effectLst/>
                <a:latin typeface="+mn-lt"/>
                <a:ea typeface="+mn-ea"/>
                <a:cs typeface="+mn-cs"/>
              </a:rPr>
              <a:t>What Is A Bill Of Lading?</a:t>
            </a:r>
          </a:p>
          <a:p>
            <a:r>
              <a:rPr lang="en-US" sz="1200" b="0" i="0" kern="1200" dirty="0">
                <a:solidFill>
                  <a:schemeClr val="tx1"/>
                </a:solidFill>
                <a:effectLst/>
                <a:latin typeface="+mn-lt"/>
                <a:ea typeface="+mn-ea"/>
                <a:cs typeface="+mn-cs"/>
              </a:rPr>
              <a:t>A Bill of Lading is a document issued by a carrier to a shipper, confirming receipt of goods in acceptable condition for shipment. It serves as a contract of carriage between the shipper, carrier, and consignee, outlining the terms for delivering the goods to the consignee.</a:t>
            </a:r>
          </a:p>
          <a:p>
            <a:r>
              <a:rPr lang="en-US" sz="1200" b="1" i="0" kern="1200" dirty="0">
                <a:solidFill>
                  <a:schemeClr val="tx1"/>
                </a:solidFill>
                <a:effectLst/>
                <a:latin typeface="+mn-lt"/>
                <a:ea typeface="+mn-ea"/>
                <a:cs typeface="+mn-cs"/>
              </a:rPr>
              <a:t>What Are Bill of Ladings Used For?</a:t>
            </a:r>
          </a:p>
          <a:p>
            <a:r>
              <a:rPr lang="en-US" sz="1200" b="1" i="0" kern="1200" dirty="0">
                <a:solidFill>
                  <a:schemeClr val="tx1"/>
                </a:solidFill>
                <a:effectLst/>
                <a:latin typeface="+mn-lt"/>
                <a:ea typeface="+mn-ea"/>
                <a:cs typeface="+mn-cs"/>
              </a:rPr>
              <a:t>A bill of lading meaning can represent a receipt of goods.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Shipments cannot be executed without a Bill of Lading. </a:t>
            </a:r>
            <a:r>
              <a:rPr lang="en-US" sz="1200" b="0" i="0" kern="1200" dirty="0" err="1">
                <a:solidFill>
                  <a:schemeClr val="tx1"/>
                </a:solidFill>
                <a:effectLst/>
                <a:latin typeface="+mn-lt"/>
                <a:ea typeface="+mn-ea"/>
                <a:cs typeface="+mn-cs"/>
              </a:rPr>
              <a:t>BoLs</a:t>
            </a:r>
            <a:r>
              <a:rPr lang="en-US" sz="1200" b="0" i="0" kern="1200" dirty="0">
                <a:solidFill>
                  <a:schemeClr val="tx1"/>
                </a:solidFill>
                <a:effectLst/>
                <a:latin typeface="+mn-lt"/>
                <a:ea typeface="+mn-ea"/>
                <a:cs typeface="+mn-cs"/>
              </a:rPr>
              <a:t> must be issued for goods to travel from Point A to Point B. They are legally binding documents, and they often serve as proof of ownership over the goods being carried.</a:t>
            </a:r>
          </a:p>
          <a:p>
            <a:r>
              <a:rPr lang="en-US" sz="1200" b="1" i="0" kern="1200" dirty="0">
                <a:solidFill>
                  <a:schemeClr val="tx1"/>
                </a:solidFill>
                <a:effectLst/>
                <a:latin typeface="+mn-lt"/>
                <a:ea typeface="+mn-ea"/>
                <a:cs typeface="+mn-cs"/>
              </a:rPr>
              <a:t>A bill of lading also covers its role as the title to goods.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Once the goods have arrived at their destination, the Bill of Lading acts as a title to the goods. The consignee* listed will need to present the Bill of Lading in order to secure the release of the shipment by the carrier and claim ownership. In this sense, it is evidence of the confirmation of delivery.</a:t>
            </a:r>
          </a:p>
          <a:p>
            <a:r>
              <a:rPr lang="en-US" sz="1200" b="0" i="1" kern="1200" dirty="0">
                <a:solidFill>
                  <a:schemeClr val="tx1"/>
                </a:solidFill>
                <a:effectLst/>
                <a:latin typeface="+mn-lt"/>
                <a:ea typeface="+mn-ea"/>
                <a:cs typeface="+mn-cs"/>
              </a:rPr>
              <a:t>*Only the consignee listed on the Bill of Lading has contractual rights to request for the release of the cargo.</a:t>
            </a:r>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Bills of lading also make sure that the shipper is paid</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In some cases, the shipper can hold the original bill until they receive payment. By doing this, the consignee is unable to access their goods until payment has been made and the Bill of Lading released.</a:t>
            </a:r>
          </a:p>
          <a:p>
            <a:r>
              <a:rPr lang="en-US" sz="1200" b="1" i="0" kern="1200" dirty="0">
                <a:solidFill>
                  <a:schemeClr val="tx1"/>
                </a:solidFill>
                <a:effectLst/>
                <a:latin typeface="+mn-lt"/>
                <a:ea typeface="+mn-ea"/>
                <a:cs typeface="+mn-cs"/>
              </a:rPr>
              <a:t>Who Uses A Bill Of Lading?</a:t>
            </a:r>
          </a:p>
          <a:p>
            <a:r>
              <a:rPr lang="en-US" sz="1200" b="0" i="0" kern="1200" dirty="0">
                <a:solidFill>
                  <a:schemeClr val="tx1"/>
                </a:solidFill>
                <a:effectLst/>
                <a:latin typeface="+mn-lt"/>
                <a:ea typeface="+mn-ea"/>
                <a:cs typeface="+mn-cs"/>
              </a:rPr>
              <a:t>Usually, all companies that sell transportation services generate bills of lading. They can include owner-drivers, </a:t>
            </a:r>
            <a:r>
              <a:rPr lang="en-US" sz="1200" b="0" i="0" u="none" strike="noStrike" kern="1200" dirty="0">
                <a:solidFill>
                  <a:schemeClr val="tx1"/>
                </a:solidFill>
                <a:effectLst/>
                <a:latin typeface="+mn-lt"/>
                <a:ea typeface="+mn-ea"/>
                <a:cs typeface="+mn-cs"/>
                <a:hlinkClick r:id="rId3"/>
              </a:rPr>
              <a:t>freight forwarders</a:t>
            </a:r>
            <a:r>
              <a:rPr lang="en-US" sz="1200" b="0" i="0" kern="1200" dirty="0">
                <a:solidFill>
                  <a:schemeClr val="tx1"/>
                </a:solidFill>
                <a:effectLst/>
                <a:latin typeface="+mn-lt"/>
                <a:ea typeface="+mn-ea"/>
                <a:cs typeface="+mn-cs"/>
              </a:rPr>
              <a:t>, steamship lines, third-party logistics companies and others. They include companies transporting goods by any means, whether it be through air, sea, rail or road.</a:t>
            </a:r>
          </a:p>
          <a:p>
            <a:r>
              <a:rPr lang="en-US" sz="1200" b="0" i="0" kern="1200" dirty="0">
                <a:solidFill>
                  <a:schemeClr val="tx1"/>
                </a:solidFill>
                <a:effectLst/>
                <a:latin typeface="+mn-lt"/>
                <a:ea typeface="+mn-ea"/>
                <a:cs typeface="+mn-cs"/>
              </a:rPr>
              <a:t>They can be used for both domestic and international deliveries.</a:t>
            </a:r>
          </a:p>
          <a:p>
            <a:r>
              <a:rPr lang="en-US" sz="1200" b="1" i="0" kern="1200" dirty="0">
                <a:solidFill>
                  <a:schemeClr val="tx1"/>
                </a:solidFill>
                <a:effectLst/>
                <a:latin typeface="+mn-lt"/>
                <a:ea typeface="+mn-ea"/>
                <a:cs typeface="+mn-cs"/>
              </a:rPr>
              <a:t>What Is Contained In A Bill Of Lading?</a:t>
            </a:r>
          </a:p>
          <a:p>
            <a:r>
              <a:rPr lang="en-US" sz="1200" b="0" i="0" kern="1200" dirty="0">
                <a:solidFill>
                  <a:schemeClr val="tx1"/>
                </a:solidFill>
                <a:effectLst/>
                <a:latin typeface="+mn-lt"/>
                <a:ea typeface="+mn-ea"/>
                <a:cs typeface="+mn-cs"/>
              </a:rPr>
              <a:t>Details of the transportation company (i.e. the carrier), the shipper and/or consignee;</a:t>
            </a:r>
          </a:p>
          <a:p>
            <a:r>
              <a:rPr lang="en-US" sz="1200" b="0" i="0" kern="1200" dirty="0">
                <a:solidFill>
                  <a:schemeClr val="tx1"/>
                </a:solidFill>
                <a:effectLst/>
                <a:latin typeface="+mn-lt"/>
                <a:ea typeface="+mn-ea"/>
                <a:cs typeface="+mn-cs"/>
              </a:rPr>
              <a:t>The place where the goods were loaded;</a:t>
            </a:r>
          </a:p>
          <a:p>
            <a:r>
              <a:rPr lang="en-US" sz="1200" b="0" i="0" kern="1200" dirty="0">
                <a:solidFill>
                  <a:schemeClr val="tx1"/>
                </a:solidFill>
                <a:effectLst/>
                <a:latin typeface="+mn-lt"/>
                <a:ea typeface="+mn-ea"/>
                <a:cs typeface="+mn-cs"/>
              </a:rPr>
              <a:t>Destination;</a:t>
            </a:r>
          </a:p>
          <a:p>
            <a:r>
              <a:rPr lang="en-US" sz="1200" b="0" i="0" kern="1200" dirty="0">
                <a:solidFill>
                  <a:schemeClr val="tx1"/>
                </a:solidFill>
                <a:effectLst/>
                <a:latin typeface="+mn-lt"/>
                <a:ea typeface="+mn-ea"/>
                <a:cs typeface="+mn-cs"/>
              </a:rPr>
              <a:t>Transportation mode (i.e. road, rail, air, sea, etc.);</a:t>
            </a:r>
          </a:p>
          <a:p>
            <a:r>
              <a:rPr lang="en-US" sz="1200" b="0" i="0" kern="1200" dirty="0">
                <a:solidFill>
                  <a:schemeClr val="tx1"/>
                </a:solidFill>
                <a:effectLst/>
                <a:latin typeface="+mn-lt"/>
                <a:ea typeface="+mn-ea"/>
                <a:cs typeface="+mn-cs"/>
              </a:rPr>
              <a:t>The terms of the shipment (</a:t>
            </a:r>
            <a:r>
              <a:rPr lang="en-US" sz="1200" b="0" i="0" u="none" strike="noStrike" kern="1200" dirty="0">
                <a:solidFill>
                  <a:schemeClr val="tx1"/>
                </a:solidFill>
                <a:effectLst/>
                <a:latin typeface="+mn-lt"/>
                <a:ea typeface="+mn-ea"/>
                <a:cs typeface="+mn-cs"/>
                <a:hlinkClick r:id="rId4"/>
              </a:rPr>
              <a:t>incoterms</a:t>
            </a:r>
            <a:r>
              <a:rPr lang="en-US" sz="1200" b="0" i="0" kern="1200" dirty="0">
                <a:solidFill>
                  <a:schemeClr val="tx1"/>
                </a:solidFill>
                <a:effectLst/>
                <a:latin typeface="+mn-lt"/>
                <a:ea typeface="+mn-ea"/>
                <a:cs typeface="+mn-cs"/>
              </a:rPr>
              <a:t>); and</a:t>
            </a:r>
          </a:p>
          <a:p>
            <a:r>
              <a:rPr lang="en-US" sz="1200" b="0" i="0" kern="1200" dirty="0">
                <a:solidFill>
                  <a:schemeClr val="tx1"/>
                </a:solidFill>
                <a:effectLst/>
                <a:latin typeface="+mn-lt"/>
                <a:ea typeface="+mn-ea"/>
                <a:cs typeface="+mn-cs"/>
              </a:rPr>
              <a:t>A description of the goods being carried (including their weight, dimensions, classification, </a:t>
            </a:r>
            <a:r>
              <a:rPr lang="en-US" sz="1200" b="0" i="0" kern="1200" dirty="0" err="1">
                <a:solidFill>
                  <a:schemeClr val="tx1"/>
                </a:solidFill>
                <a:effectLst/>
                <a:latin typeface="+mn-lt"/>
                <a:ea typeface="+mn-ea"/>
                <a:cs typeface="+mn-cs"/>
              </a:rPr>
              <a:t>etc</a:t>
            </a:r>
            <a:r>
              <a:rPr lang="en-US" sz="1200" b="0" i="0" kern="1200" dirty="0">
                <a:solidFill>
                  <a:schemeClr val="tx1"/>
                </a:solidFill>
                <a:effectLst/>
                <a:latin typeface="+mn-lt"/>
                <a:ea typeface="+mn-ea"/>
                <a:cs typeface="+mn-cs"/>
              </a:rPr>
              <a:t>).</a:t>
            </a:r>
          </a:p>
          <a:p>
            <a:r>
              <a:rPr lang="en-US" sz="1200" b="1" i="0" kern="1200" dirty="0">
                <a:solidFill>
                  <a:schemeClr val="tx1"/>
                </a:solidFill>
                <a:effectLst/>
                <a:latin typeface="+mn-lt"/>
                <a:ea typeface="+mn-ea"/>
                <a:cs typeface="+mn-cs"/>
              </a:rPr>
              <a:t>Accuracy Is Critical</a:t>
            </a:r>
          </a:p>
          <a:p>
            <a:r>
              <a:rPr lang="en-US" sz="1200" b="0" i="0" kern="1200" dirty="0">
                <a:solidFill>
                  <a:schemeClr val="tx1"/>
                </a:solidFill>
                <a:effectLst/>
                <a:latin typeface="+mn-lt"/>
                <a:ea typeface="+mn-ea"/>
                <a:cs typeface="+mn-cs"/>
              </a:rPr>
              <a:t>We cannot stress the importance of providing accurate information on a Bill of Lading.</a:t>
            </a:r>
          </a:p>
          <a:p>
            <a:r>
              <a:rPr lang="en-US" sz="1200" b="0" i="0" kern="1200" dirty="0">
                <a:solidFill>
                  <a:schemeClr val="tx1"/>
                </a:solidFill>
                <a:effectLst/>
                <a:latin typeface="+mn-lt"/>
                <a:ea typeface="+mn-ea"/>
                <a:cs typeface="+mn-cs"/>
              </a:rPr>
              <a:t>Mistakes in preparing bills of lading have led to disasters for transportation companies. For example, in 2017, a freight forwarder was ordered by a court in NSW to pay over $800,000 in damages for ‘misleading and deceptive conduct’ because the bills of lading gave the impression that they were ocean carriers’ bills (when they were not).</a:t>
            </a:r>
          </a:p>
          <a:p>
            <a:r>
              <a:rPr lang="en-US" sz="1200" b="0" i="0" kern="1200" dirty="0">
                <a:solidFill>
                  <a:schemeClr val="tx1"/>
                </a:solidFill>
                <a:effectLst/>
                <a:latin typeface="+mn-lt"/>
                <a:ea typeface="+mn-ea"/>
                <a:cs typeface="+mn-cs"/>
              </a:rPr>
              <a:t>Extreme caution must be taken when generating these bills.</a:t>
            </a:r>
          </a:p>
          <a:p>
            <a:r>
              <a:rPr lang="en-US" sz="1200" b="1" i="0" kern="1200" dirty="0">
                <a:solidFill>
                  <a:schemeClr val="tx1"/>
                </a:solidFill>
                <a:effectLst/>
                <a:latin typeface="+mn-lt"/>
                <a:ea typeface="+mn-ea"/>
                <a:cs typeface="+mn-cs"/>
              </a:rPr>
              <a:t>Who Issues A Bill Of Lading?</a:t>
            </a:r>
          </a:p>
          <a:p>
            <a:r>
              <a:rPr lang="en-US" sz="1200" b="0" i="0" kern="1200" dirty="0">
                <a:solidFill>
                  <a:schemeClr val="tx1"/>
                </a:solidFill>
                <a:effectLst/>
                <a:latin typeface="+mn-lt"/>
                <a:ea typeface="+mn-ea"/>
                <a:cs typeface="+mn-cs"/>
              </a:rPr>
              <a:t>The ‘Carrier’ is the only company that can issue the Bill of Lading. When transporting by </a:t>
            </a:r>
            <a:r>
              <a:rPr lang="en-US" sz="1200" b="0" i="0" u="none" strike="noStrike" kern="1200" dirty="0">
                <a:solidFill>
                  <a:schemeClr val="tx1"/>
                </a:solidFill>
                <a:effectLst/>
                <a:latin typeface="+mn-lt"/>
                <a:ea typeface="+mn-ea"/>
                <a:cs typeface="+mn-cs"/>
                <a:hlinkClick r:id="rId5"/>
              </a:rPr>
              <a:t>sea freight</a:t>
            </a:r>
            <a:r>
              <a:rPr lang="en-US" sz="1200" b="0" i="0" kern="1200" dirty="0">
                <a:solidFill>
                  <a:schemeClr val="tx1"/>
                </a:solidFill>
                <a:effectLst/>
                <a:latin typeface="+mn-lt"/>
                <a:ea typeface="+mn-ea"/>
                <a:cs typeface="+mn-cs"/>
              </a:rPr>
              <a:t>, the carrier can refer to the Shipping Line (Vessel Operating Common Carrier) or an NVOCC (Non-Vessel Operating Common Carrier) also known as a </a:t>
            </a:r>
            <a:r>
              <a:rPr lang="en-US" sz="1200" b="1" i="0" kern="1200" dirty="0">
                <a:solidFill>
                  <a:schemeClr val="tx1"/>
                </a:solidFill>
                <a:effectLst/>
                <a:latin typeface="+mn-lt"/>
                <a:ea typeface="+mn-ea"/>
                <a:cs typeface="+mn-cs"/>
              </a:rPr>
              <a:t>Freight Forwarde</a:t>
            </a:r>
            <a:r>
              <a:rPr lang="en-US" sz="1200" b="0" i="0" kern="1200" dirty="0">
                <a:solidFill>
                  <a:schemeClr val="tx1"/>
                </a:solidFill>
                <a:effectLst/>
                <a:latin typeface="+mn-lt"/>
                <a:ea typeface="+mn-ea"/>
                <a:cs typeface="+mn-cs"/>
              </a:rPr>
              <a:t>r (although not all Freight Forwarders are NVOCC’s).</a:t>
            </a:r>
          </a:p>
          <a:p>
            <a:r>
              <a:rPr lang="en-US" sz="1200" b="1" i="0" kern="1200" dirty="0">
                <a:solidFill>
                  <a:schemeClr val="tx1"/>
                </a:solidFill>
                <a:effectLst/>
                <a:latin typeface="+mn-lt"/>
                <a:ea typeface="+mn-ea"/>
                <a:cs typeface="+mn-cs"/>
              </a:rPr>
              <a:t>Who Receives A Bill Of Lading?</a:t>
            </a:r>
          </a:p>
          <a:p>
            <a:r>
              <a:rPr lang="en-US" sz="1200" b="0" i="0" kern="1200" dirty="0">
                <a:solidFill>
                  <a:schemeClr val="tx1"/>
                </a:solidFill>
                <a:effectLst/>
                <a:latin typeface="+mn-lt"/>
                <a:ea typeface="+mn-ea"/>
                <a:cs typeface="+mn-cs"/>
              </a:rPr>
              <a:t>Bills of lading are normally provided to:</a:t>
            </a:r>
          </a:p>
          <a:p>
            <a:r>
              <a:rPr lang="en-US" sz="1200" b="0" i="0" kern="1200" dirty="0">
                <a:solidFill>
                  <a:schemeClr val="tx1"/>
                </a:solidFill>
                <a:effectLst/>
                <a:latin typeface="+mn-lt"/>
                <a:ea typeface="+mn-ea"/>
                <a:cs typeface="+mn-cs"/>
              </a:rPr>
              <a:t>The shipper;</a:t>
            </a:r>
          </a:p>
          <a:p>
            <a:r>
              <a:rPr lang="en-US" sz="1200" b="0" i="0" kern="1200" dirty="0">
                <a:solidFill>
                  <a:schemeClr val="tx1"/>
                </a:solidFill>
                <a:effectLst/>
                <a:latin typeface="+mn-lt"/>
                <a:ea typeface="+mn-ea"/>
                <a:cs typeface="+mn-cs"/>
              </a:rPr>
              <a:t>A broker, freight forwarder or a third party </a:t>
            </a:r>
            <a:r>
              <a:rPr lang="en-US" sz="1200" b="0" i="0" u="none" strike="noStrike" kern="1200" dirty="0">
                <a:solidFill>
                  <a:schemeClr val="tx1"/>
                </a:solidFill>
                <a:effectLst/>
                <a:latin typeface="+mn-lt"/>
                <a:ea typeface="+mn-ea"/>
                <a:cs typeface="+mn-cs"/>
                <a:hlinkClick r:id="rId6"/>
              </a:rPr>
              <a:t>managing customs</a:t>
            </a:r>
            <a:r>
              <a:rPr lang="en-US" sz="1200" b="0" i="0" kern="1200" dirty="0">
                <a:solidFill>
                  <a:schemeClr val="tx1"/>
                </a:solidFill>
                <a:effectLst/>
                <a:latin typeface="+mn-lt"/>
                <a:ea typeface="+mn-ea"/>
                <a:cs typeface="+mn-cs"/>
              </a:rPr>
              <a:t>; and</a:t>
            </a:r>
          </a:p>
          <a:p>
            <a:r>
              <a:rPr lang="en-US" sz="1200" b="0" i="0" kern="1200" dirty="0">
                <a:solidFill>
                  <a:schemeClr val="tx1"/>
                </a:solidFill>
                <a:effectLst/>
                <a:latin typeface="+mn-lt"/>
                <a:ea typeface="+mn-ea"/>
                <a:cs typeface="+mn-cs"/>
              </a:rPr>
              <a:t>The consignee – this is the person who purchased the goods in the first place.</a:t>
            </a:r>
          </a:p>
          <a:p>
            <a:r>
              <a:rPr lang="en-US" sz="1200" b="0" i="0" kern="1200" dirty="0">
                <a:solidFill>
                  <a:schemeClr val="tx1"/>
                </a:solidFill>
                <a:effectLst/>
                <a:latin typeface="+mn-lt"/>
                <a:ea typeface="+mn-ea"/>
                <a:cs typeface="+mn-cs"/>
              </a:rPr>
              <a:t>As a bill of lading example: if the goods are being imported through a freight forwarder on EXW terms (refer to </a:t>
            </a:r>
            <a:r>
              <a:rPr lang="en-US" sz="1200" b="0" i="0" u="none" strike="noStrike" kern="1200" dirty="0">
                <a:solidFill>
                  <a:schemeClr val="tx1"/>
                </a:solidFill>
                <a:effectLst/>
                <a:latin typeface="+mn-lt"/>
                <a:ea typeface="+mn-ea"/>
                <a:cs typeface="+mn-cs"/>
                <a:hlinkClick r:id="rId4"/>
              </a:rPr>
              <a:t>incoterms</a:t>
            </a:r>
            <a:r>
              <a:rPr lang="en-US" sz="1200" b="0" i="0" kern="1200" dirty="0">
                <a:solidFill>
                  <a:schemeClr val="tx1"/>
                </a:solidFill>
                <a:effectLst/>
                <a:latin typeface="+mn-lt"/>
                <a:ea typeface="+mn-ea"/>
                <a:cs typeface="+mn-cs"/>
              </a:rPr>
              <a:t> again), this is the journey of a Bill of Lading:</a:t>
            </a:r>
          </a:p>
          <a:p>
            <a:endParaRPr lang="en-US" dirty="0"/>
          </a:p>
        </p:txBody>
      </p:sp>
      <p:sp>
        <p:nvSpPr>
          <p:cNvPr id="4" name="Slide Number Placeholder 3">
            <a:extLst>
              <a:ext uri="{FF2B5EF4-FFF2-40B4-BE49-F238E27FC236}">
                <a16:creationId xmlns:a16="http://schemas.microsoft.com/office/drawing/2014/main" id="{5C057D38-3DA7-64D6-2748-B8064F874620}"/>
              </a:ext>
            </a:extLst>
          </p:cNvPr>
          <p:cNvSpPr>
            <a:spLocks noGrp="1"/>
          </p:cNvSpPr>
          <p:nvPr>
            <p:ph type="sldNum" sz="quarter" idx="5"/>
          </p:nvPr>
        </p:nvSpPr>
        <p:spPr/>
        <p:txBody>
          <a:bodyPr/>
          <a:lstStyle/>
          <a:p>
            <a:fld id="{82D08199-881F-4225-BFDA-4331E8F92C23}" type="slidenum">
              <a:rPr lang="en-US" smtClean="0"/>
              <a:t>4</a:t>
            </a:fld>
            <a:endParaRPr lang="en-US"/>
          </a:p>
        </p:txBody>
      </p:sp>
    </p:spTree>
    <p:extLst>
      <p:ext uri="{BB962C8B-B14F-4D97-AF65-F5344CB8AC3E}">
        <p14:creationId xmlns:p14="http://schemas.microsoft.com/office/powerpoint/2010/main" val="2158442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What Is A Bill Of Lading?</a:t>
            </a:r>
          </a:p>
          <a:p>
            <a:r>
              <a:rPr lang="en-US" sz="1200" b="0" i="0" kern="1200" dirty="0">
                <a:solidFill>
                  <a:schemeClr val="tx1"/>
                </a:solidFill>
                <a:effectLst/>
                <a:latin typeface="+mn-lt"/>
                <a:ea typeface="+mn-ea"/>
                <a:cs typeface="+mn-cs"/>
              </a:rPr>
              <a:t>A Bill of Lading is a document issued by a carrier to a shipper, confirming receipt of goods in acceptable condition for shipment. It serves as a contract of carriage between the shipper, carrier, and consignee, outlining the terms for delivering the goods to the consignee.</a:t>
            </a:r>
          </a:p>
          <a:p>
            <a:r>
              <a:rPr lang="en-US" sz="1200" b="1" i="0" kern="1200" dirty="0">
                <a:solidFill>
                  <a:schemeClr val="tx1"/>
                </a:solidFill>
                <a:effectLst/>
                <a:latin typeface="+mn-lt"/>
                <a:ea typeface="+mn-ea"/>
                <a:cs typeface="+mn-cs"/>
              </a:rPr>
              <a:t>What Are Bill of Ladings Used For?</a:t>
            </a:r>
          </a:p>
          <a:p>
            <a:r>
              <a:rPr lang="en-US" sz="1200" b="1" i="0" kern="1200" dirty="0">
                <a:solidFill>
                  <a:schemeClr val="tx1"/>
                </a:solidFill>
                <a:effectLst/>
                <a:latin typeface="+mn-lt"/>
                <a:ea typeface="+mn-ea"/>
                <a:cs typeface="+mn-cs"/>
              </a:rPr>
              <a:t>A bill of lading meaning can represent a receipt of goods.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Shipments cannot be executed without a Bill of Lading. </a:t>
            </a:r>
            <a:r>
              <a:rPr lang="en-US" sz="1200" b="0" i="0" kern="1200" dirty="0" err="1">
                <a:solidFill>
                  <a:schemeClr val="tx1"/>
                </a:solidFill>
                <a:effectLst/>
                <a:latin typeface="+mn-lt"/>
                <a:ea typeface="+mn-ea"/>
                <a:cs typeface="+mn-cs"/>
              </a:rPr>
              <a:t>BoLs</a:t>
            </a:r>
            <a:r>
              <a:rPr lang="en-US" sz="1200" b="0" i="0" kern="1200" dirty="0">
                <a:solidFill>
                  <a:schemeClr val="tx1"/>
                </a:solidFill>
                <a:effectLst/>
                <a:latin typeface="+mn-lt"/>
                <a:ea typeface="+mn-ea"/>
                <a:cs typeface="+mn-cs"/>
              </a:rPr>
              <a:t> must be issued for goods to travel from Point A to Point B. They are legally binding documents, and they often serve as proof of ownership over the goods being carried.</a:t>
            </a:r>
          </a:p>
          <a:p>
            <a:r>
              <a:rPr lang="en-US" sz="1200" b="1" i="0" kern="1200" dirty="0">
                <a:solidFill>
                  <a:schemeClr val="tx1"/>
                </a:solidFill>
                <a:effectLst/>
                <a:latin typeface="+mn-lt"/>
                <a:ea typeface="+mn-ea"/>
                <a:cs typeface="+mn-cs"/>
              </a:rPr>
              <a:t>A bill of lading also covers its role as the title to goods.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Once the goods have arrived at their destination, the Bill of Lading acts as a title to the goods. The consignee* listed will need to present the Bill of Lading in order to secure the release of the shipment by the carrier and claim ownership. In this sense, it is evidence of the confirmation of delivery.</a:t>
            </a:r>
          </a:p>
          <a:p>
            <a:r>
              <a:rPr lang="en-US" sz="1200" b="0" i="1" kern="1200" dirty="0">
                <a:solidFill>
                  <a:schemeClr val="tx1"/>
                </a:solidFill>
                <a:effectLst/>
                <a:latin typeface="+mn-lt"/>
                <a:ea typeface="+mn-ea"/>
                <a:cs typeface="+mn-cs"/>
              </a:rPr>
              <a:t>*Only the consignee listed on the Bill of Lading has contractual rights to request for the release of the cargo.</a:t>
            </a:r>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Bills of lading also make sure that the shipper is paid</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In some cases, the shipper can hold the original bill until they receive payment. By doing this, the consignee is unable to access their goods until payment has been made and the Bill of Lading released.</a:t>
            </a:r>
          </a:p>
          <a:p>
            <a:r>
              <a:rPr lang="en-US" sz="1200" b="1" i="0" kern="1200" dirty="0">
                <a:solidFill>
                  <a:schemeClr val="tx1"/>
                </a:solidFill>
                <a:effectLst/>
                <a:latin typeface="+mn-lt"/>
                <a:ea typeface="+mn-ea"/>
                <a:cs typeface="+mn-cs"/>
              </a:rPr>
              <a:t>Who Uses A Bill Of Lading?</a:t>
            </a:r>
          </a:p>
          <a:p>
            <a:r>
              <a:rPr lang="en-US" sz="1200" b="0" i="0" kern="1200" dirty="0">
                <a:solidFill>
                  <a:schemeClr val="tx1"/>
                </a:solidFill>
                <a:effectLst/>
                <a:latin typeface="+mn-lt"/>
                <a:ea typeface="+mn-ea"/>
                <a:cs typeface="+mn-cs"/>
              </a:rPr>
              <a:t>Usually, all companies that sell transportation services generate bills of lading. They can include owner-drivers, </a:t>
            </a:r>
            <a:r>
              <a:rPr lang="en-US" sz="1200" b="0" i="0" u="none" strike="noStrike" kern="1200" dirty="0">
                <a:solidFill>
                  <a:schemeClr val="tx1"/>
                </a:solidFill>
                <a:effectLst/>
                <a:latin typeface="+mn-lt"/>
                <a:ea typeface="+mn-ea"/>
                <a:cs typeface="+mn-cs"/>
                <a:hlinkClick r:id="rId3"/>
              </a:rPr>
              <a:t>freight forwarders</a:t>
            </a:r>
            <a:r>
              <a:rPr lang="en-US" sz="1200" b="0" i="0" kern="1200" dirty="0">
                <a:solidFill>
                  <a:schemeClr val="tx1"/>
                </a:solidFill>
                <a:effectLst/>
                <a:latin typeface="+mn-lt"/>
                <a:ea typeface="+mn-ea"/>
                <a:cs typeface="+mn-cs"/>
              </a:rPr>
              <a:t>, steamship lines, third-party logistics companies and others. They include companies transporting goods by any means, whether it be through air, sea, rail or road.</a:t>
            </a:r>
          </a:p>
          <a:p>
            <a:r>
              <a:rPr lang="en-US" sz="1200" b="0" i="0" kern="1200" dirty="0">
                <a:solidFill>
                  <a:schemeClr val="tx1"/>
                </a:solidFill>
                <a:effectLst/>
                <a:latin typeface="+mn-lt"/>
                <a:ea typeface="+mn-ea"/>
                <a:cs typeface="+mn-cs"/>
              </a:rPr>
              <a:t>They can be used for both domestic and international deliveries.</a:t>
            </a:r>
          </a:p>
          <a:p>
            <a:r>
              <a:rPr lang="en-US" sz="1200" b="1" i="0" kern="1200" dirty="0">
                <a:solidFill>
                  <a:schemeClr val="tx1"/>
                </a:solidFill>
                <a:effectLst/>
                <a:latin typeface="+mn-lt"/>
                <a:ea typeface="+mn-ea"/>
                <a:cs typeface="+mn-cs"/>
              </a:rPr>
              <a:t>What Is Contained In A Bill Of Lading?</a:t>
            </a:r>
          </a:p>
          <a:p>
            <a:r>
              <a:rPr lang="en-US" sz="1200" b="0" i="0" kern="1200" dirty="0">
                <a:solidFill>
                  <a:schemeClr val="tx1"/>
                </a:solidFill>
                <a:effectLst/>
                <a:latin typeface="+mn-lt"/>
                <a:ea typeface="+mn-ea"/>
                <a:cs typeface="+mn-cs"/>
              </a:rPr>
              <a:t>Details of the transportation company (i.e. the carrier), the shipper and/or consignee;</a:t>
            </a:r>
          </a:p>
          <a:p>
            <a:r>
              <a:rPr lang="en-US" sz="1200" b="0" i="0" kern="1200" dirty="0">
                <a:solidFill>
                  <a:schemeClr val="tx1"/>
                </a:solidFill>
                <a:effectLst/>
                <a:latin typeface="+mn-lt"/>
                <a:ea typeface="+mn-ea"/>
                <a:cs typeface="+mn-cs"/>
              </a:rPr>
              <a:t>The place where the goods were loaded;</a:t>
            </a:r>
          </a:p>
          <a:p>
            <a:r>
              <a:rPr lang="en-US" sz="1200" b="0" i="0" kern="1200" dirty="0">
                <a:solidFill>
                  <a:schemeClr val="tx1"/>
                </a:solidFill>
                <a:effectLst/>
                <a:latin typeface="+mn-lt"/>
                <a:ea typeface="+mn-ea"/>
                <a:cs typeface="+mn-cs"/>
              </a:rPr>
              <a:t>Destination;</a:t>
            </a:r>
          </a:p>
          <a:p>
            <a:r>
              <a:rPr lang="en-US" sz="1200" b="0" i="0" kern="1200" dirty="0">
                <a:solidFill>
                  <a:schemeClr val="tx1"/>
                </a:solidFill>
                <a:effectLst/>
                <a:latin typeface="+mn-lt"/>
                <a:ea typeface="+mn-ea"/>
                <a:cs typeface="+mn-cs"/>
              </a:rPr>
              <a:t>Transportation mode (i.e. road, rail, air, sea, etc.);</a:t>
            </a:r>
          </a:p>
          <a:p>
            <a:r>
              <a:rPr lang="en-US" sz="1200" b="0" i="0" kern="1200" dirty="0">
                <a:solidFill>
                  <a:schemeClr val="tx1"/>
                </a:solidFill>
                <a:effectLst/>
                <a:latin typeface="+mn-lt"/>
                <a:ea typeface="+mn-ea"/>
                <a:cs typeface="+mn-cs"/>
              </a:rPr>
              <a:t>The terms of the shipment (</a:t>
            </a:r>
            <a:r>
              <a:rPr lang="en-US" sz="1200" b="0" i="0" u="none" strike="noStrike" kern="1200" dirty="0">
                <a:solidFill>
                  <a:schemeClr val="tx1"/>
                </a:solidFill>
                <a:effectLst/>
                <a:latin typeface="+mn-lt"/>
                <a:ea typeface="+mn-ea"/>
                <a:cs typeface="+mn-cs"/>
                <a:hlinkClick r:id="rId4"/>
              </a:rPr>
              <a:t>incoterms</a:t>
            </a:r>
            <a:r>
              <a:rPr lang="en-US" sz="1200" b="0" i="0" kern="1200" dirty="0">
                <a:solidFill>
                  <a:schemeClr val="tx1"/>
                </a:solidFill>
                <a:effectLst/>
                <a:latin typeface="+mn-lt"/>
                <a:ea typeface="+mn-ea"/>
                <a:cs typeface="+mn-cs"/>
              </a:rPr>
              <a:t>); and</a:t>
            </a:r>
          </a:p>
          <a:p>
            <a:r>
              <a:rPr lang="en-US" sz="1200" b="0" i="0" kern="1200" dirty="0">
                <a:solidFill>
                  <a:schemeClr val="tx1"/>
                </a:solidFill>
                <a:effectLst/>
                <a:latin typeface="+mn-lt"/>
                <a:ea typeface="+mn-ea"/>
                <a:cs typeface="+mn-cs"/>
              </a:rPr>
              <a:t>A description of the goods being carried (including their weight, dimensions, classification, </a:t>
            </a:r>
            <a:r>
              <a:rPr lang="en-US" sz="1200" b="0" i="0" kern="1200" dirty="0" err="1">
                <a:solidFill>
                  <a:schemeClr val="tx1"/>
                </a:solidFill>
                <a:effectLst/>
                <a:latin typeface="+mn-lt"/>
                <a:ea typeface="+mn-ea"/>
                <a:cs typeface="+mn-cs"/>
              </a:rPr>
              <a:t>etc</a:t>
            </a:r>
            <a:r>
              <a:rPr lang="en-US" sz="1200" b="0" i="0" kern="1200" dirty="0">
                <a:solidFill>
                  <a:schemeClr val="tx1"/>
                </a:solidFill>
                <a:effectLst/>
                <a:latin typeface="+mn-lt"/>
                <a:ea typeface="+mn-ea"/>
                <a:cs typeface="+mn-cs"/>
              </a:rPr>
              <a:t>).</a:t>
            </a:r>
          </a:p>
          <a:p>
            <a:r>
              <a:rPr lang="en-US" sz="1200" b="1" i="0" kern="1200" dirty="0">
                <a:solidFill>
                  <a:schemeClr val="tx1"/>
                </a:solidFill>
                <a:effectLst/>
                <a:latin typeface="+mn-lt"/>
                <a:ea typeface="+mn-ea"/>
                <a:cs typeface="+mn-cs"/>
              </a:rPr>
              <a:t>Accuracy Is Critical</a:t>
            </a:r>
          </a:p>
          <a:p>
            <a:r>
              <a:rPr lang="en-US" sz="1200" b="0" i="0" kern="1200" dirty="0">
                <a:solidFill>
                  <a:schemeClr val="tx1"/>
                </a:solidFill>
                <a:effectLst/>
                <a:latin typeface="+mn-lt"/>
                <a:ea typeface="+mn-ea"/>
                <a:cs typeface="+mn-cs"/>
              </a:rPr>
              <a:t>We cannot stress the importance of providing accurate information on a Bill of Lading.</a:t>
            </a:r>
          </a:p>
          <a:p>
            <a:r>
              <a:rPr lang="en-US" sz="1200" b="0" i="0" kern="1200" dirty="0">
                <a:solidFill>
                  <a:schemeClr val="tx1"/>
                </a:solidFill>
                <a:effectLst/>
                <a:latin typeface="+mn-lt"/>
                <a:ea typeface="+mn-ea"/>
                <a:cs typeface="+mn-cs"/>
              </a:rPr>
              <a:t>Mistakes in preparing bills of lading have led to disasters for transportation companies. For example, in 2017, a freight forwarder was ordered by a court in NSW to pay over $800,000 in damages for ‘misleading and deceptive conduct’ because the bills of lading gave the impression that they were ocean carriers’ bills (when they were not).</a:t>
            </a:r>
          </a:p>
          <a:p>
            <a:r>
              <a:rPr lang="en-US" sz="1200" b="0" i="0" kern="1200" dirty="0">
                <a:solidFill>
                  <a:schemeClr val="tx1"/>
                </a:solidFill>
                <a:effectLst/>
                <a:latin typeface="+mn-lt"/>
                <a:ea typeface="+mn-ea"/>
                <a:cs typeface="+mn-cs"/>
              </a:rPr>
              <a:t>Extreme caution must be taken when generating these bills.</a:t>
            </a:r>
          </a:p>
          <a:p>
            <a:r>
              <a:rPr lang="en-US" sz="1200" b="1" i="0" kern="1200" dirty="0">
                <a:solidFill>
                  <a:schemeClr val="tx1"/>
                </a:solidFill>
                <a:effectLst/>
                <a:latin typeface="+mn-lt"/>
                <a:ea typeface="+mn-ea"/>
                <a:cs typeface="+mn-cs"/>
              </a:rPr>
              <a:t>Who Issues A Bill Of Lading?</a:t>
            </a:r>
          </a:p>
          <a:p>
            <a:r>
              <a:rPr lang="en-US" sz="1200" b="0" i="0" kern="1200" dirty="0">
                <a:solidFill>
                  <a:schemeClr val="tx1"/>
                </a:solidFill>
                <a:effectLst/>
                <a:latin typeface="+mn-lt"/>
                <a:ea typeface="+mn-ea"/>
                <a:cs typeface="+mn-cs"/>
              </a:rPr>
              <a:t>The ‘Carrier’ is the only company that can issue the Bill of Lading. When transporting by </a:t>
            </a:r>
            <a:r>
              <a:rPr lang="en-US" sz="1200" b="0" i="0" u="none" strike="noStrike" kern="1200" dirty="0">
                <a:solidFill>
                  <a:schemeClr val="tx1"/>
                </a:solidFill>
                <a:effectLst/>
                <a:latin typeface="+mn-lt"/>
                <a:ea typeface="+mn-ea"/>
                <a:cs typeface="+mn-cs"/>
                <a:hlinkClick r:id="rId5"/>
              </a:rPr>
              <a:t>sea freight</a:t>
            </a:r>
            <a:r>
              <a:rPr lang="en-US" sz="1200" b="0" i="0" kern="1200" dirty="0">
                <a:solidFill>
                  <a:schemeClr val="tx1"/>
                </a:solidFill>
                <a:effectLst/>
                <a:latin typeface="+mn-lt"/>
                <a:ea typeface="+mn-ea"/>
                <a:cs typeface="+mn-cs"/>
              </a:rPr>
              <a:t>, the carrier can refer to the Shipping Line (Vessel Operating Common Carrier) or an NVOCC (Non-Vessel Operating Common Carrier) also known as a </a:t>
            </a:r>
            <a:r>
              <a:rPr lang="en-US" sz="1200" b="1" i="0" kern="1200" dirty="0">
                <a:solidFill>
                  <a:schemeClr val="tx1"/>
                </a:solidFill>
                <a:effectLst/>
                <a:latin typeface="+mn-lt"/>
                <a:ea typeface="+mn-ea"/>
                <a:cs typeface="+mn-cs"/>
              </a:rPr>
              <a:t>Freight Forwarde</a:t>
            </a:r>
            <a:r>
              <a:rPr lang="en-US" sz="1200" b="0" i="0" kern="1200" dirty="0">
                <a:solidFill>
                  <a:schemeClr val="tx1"/>
                </a:solidFill>
                <a:effectLst/>
                <a:latin typeface="+mn-lt"/>
                <a:ea typeface="+mn-ea"/>
                <a:cs typeface="+mn-cs"/>
              </a:rPr>
              <a:t>r (although not all Freight Forwarders are NVOCC’s).</a:t>
            </a:r>
          </a:p>
          <a:p>
            <a:r>
              <a:rPr lang="en-US" sz="1200" b="1" i="0" kern="1200" dirty="0">
                <a:solidFill>
                  <a:schemeClr val="tx1"/>
                </a:solidFill>
                <a:effectLst/>
                <a:latin typeface="+mn-lt"/>
                <a:ea typeface="+mn-ea"/>
                <a:cs typeface="+mn-cs"/>
              </a:rPr>
              <a:t>Who Receives A Bill Of Lading?</a:t>
            </a:r>
          </a:p>
          <a:p>
            <a:r>
              <a:rPr lang="en-US" sz="1200" b="0" i="0" kern="1200" dirty="0">
                <a:solidFill>
                  <a:schemeClr val="tx1"/>
                </a:solidFill>
                <a:effectLst/>
                <a:latin typeface="+mn-lt"/>
                <a:ea typeface="+mn-ea"/>
                <a:cs typeface="+mn-cs"/>
              </a:rPr>
              <a:t>Bills of lading are normally provided to:</a:t>
            </a:r>
          </a:p>
          <a:p>
            <a:r>
              <a:rPr lang="en-US" sz="1200" b="0" i="0" kern="1200" dirty="0">
                <a:solidFill>
                  <a:schemeClr val="tx1"/>
                </a:solidFill>
                <a:effectLst/>
                <a:latin typeface="+mn-lt"/>
                <a:ea typeface="+mn-ea"/>
                <a:cs typeface="+mn-cs"/>
              </a:rPr>
              <a:t>The shipper;</a:t>
            </a:r>
          </a:p>
          <a:p>
            <a:r>
              <a:rPr lang="en-US" sz="1200" b="0" i="0" kern="1200" dirty="0">
                <a:solidFill>
                  <a:schemeClr val="tx1"/>
                </a:solidFill>
                <a:effectLst/>
                <a:latin typeface="+mn-lt"/>
                <a:ea typeface="+mn-ea"/>
                <a:cs typeface="+mn-cs"/>
              </a:rPr>
              <a:t>A broker, freight forwarder or a third party </a:t>
            </a:r>
            <a:r>
              <a:rPr lang="en-US" sz="1200" b="0" i="0" u="none" strike="noStrike" kern="1200" dirty="0">
                <a:solidFill>
                  <a:schemeClr val="tx1"/>
                </a:solidFill>
                <a:effectLst/>
                <a:latin typeface="+mn-lt"/>
                <a:ea typeface="+mn-ea"/>
                <a:cs typeface="+mn-cs"/>
                <a:hlinkClick r:id="rId6"/>
              </a:rPr>
              <a:t>managing customs</a:t>
            </a:r>
            <a:r>
              <a:rPr lang="en-US" sz="1200" b="0" i="0" kern="1200" dirty="0">
                <a:solidFill>
                  <a:schemeClr val="tx1"/>
                </a:solidFill>
                <a:effectLst/>
                <a:latin typeface="+mn-lt"/>
                <a:ea typeface="+mn-ea"/>
                <a:cs typeface="+mn-cs"/>
              </a:rPr>
              <a:t>; and</a:t>
            </a:r>
          </a:p>
          <a:p>
            <a:r>
              <a:rPr lang="en-US" sz="1200" b="0" i="0" kern="1200" dirty="0">
                <a:solidFill>
                  <a:schemeClr val="tx1"/>
                </a:solidFill>
                <a:effectLst/>
                <a:latin typeface="+mn-lt"/>
                <a:ea typeface="+mn-ea"/>
                <a:cs typeface="+mn-cs"/>
              </a:rPr>
              <a:t>The consignee – this is the person who purchased the goods in the first place.</a:t>
            </a:r>
          </a:p>
          <a:p>
            <a:r>
              <a:rPr lang="en-US" sz="1200" b="0" i="0" kern="1200" dirty="0">
                <a:solidFill>
                  <a:schemeClr val="tx1"/>
                </a:solidFill>
                <a:effectLst/>
                <a:latin typeface="+mn-lt"/>
                <a:ea typeface="+mn-ea"/>
                <a:cs typeface="+mn-cs"/>
              </a:rPr>
              <a:t>As a bill of lading example: if the goods are being imported through a freight forwarder on EXW terms (refer to </a:t>
            </a:r>
            <a:r>
              <a:rPr lang="en-US" sz="1200" b="0" i="0" u="none" strike="noStrike" kern="1200" dirty="0">
                <a:solidFill>
                  <a:schemeClr val="tx1"/>
                </a:solidFill>
                <a:effectLst/>
                <a:latin typeface="+mn-lt"/>
                <a:ea typeface="+mn-ea"/>
                <a:cs typeface="+mn-cs"/>
                <a:hlinkClick r:id="rId4"/>
              </a:rPr>
              <a:t>incoterms</a:t>
            </a:r>
            <a:r>
              <a:rPr lang="en-US" sz="1200" b="0" i="0" kern="1200" dirty="0">
                <a:solidFill>
                  <a:schemeClr val="tx1"/>
                </a:solidFill>
                <a:effectLst/>
                <a:latin typeface="+mn-lt"/>
                <a:ea typeface="+mn-ea"/>
                <a:cs typeface="+mn-cs"/>
              </a:rPr>
              <a:t> again), this is the journey of a Bill of Lading:</a:t>
            </a:r>
          </a:p>
          <a:p>
            <a:endParaRPr lang="en-US" dirty="0"/>
          </a:p>
        </p:txBody>
      </p:sp>
      <p:sp>
        <p:nvSpPr>
          <p:cNvPr id="4" name="Slide Number Placeholder 3"/>
          <p:cNvSpPr>
            <a:spLocks noGrp="1"/>
          </p:cNvSpPr>
          <p:nvPr>
            <p:ph type="sldNum" sz="quarter" idx="5"/>
          </p:nvPr>
        </p:nvSpPr>
        <p:spPr/>
        <p:txBody>
          <a:bodyPr/>
          <a:lstStyle/>
          <a:p>
            <a:fld id="{82D08199-881F-4225-BFDA-4331E8F92C23}" type="slidenum">
              <a:rPr lang="en-US" smtClean="0"/>
              <a:t>5</a:t>
            </a:fld>
            <a:endParaRPr lang="en-US"/>
          </a:p>
        </p:txBody>
      </p:sp>
    </p:spTree>
    <p:extLst>
      <p:ext uri="{BB962C8B-B14F-4D97-AF65-F5344CB8AC3E}">
        <p14:creationId xmlns:p14="http://schemas.microsoft.com/office/powerpoint/2010/main" val="4123923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ED721-FEEC-0C8F-4CFB-1094621FD7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E78386-8EF0-C594-28A7-CA59602FE7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64462FE-A232-E5F9-E194-877E79D0AF05}"/>
              </a:ext>
            </a:extLst>
          </p:cNvPr>
          <p:cNvSpPr>
            <a:spLocks noGrp="1"/>
          </p:cNvSpPr>
          <p:nvPr>
            <p:ph type="dt" sz="half" idx="10"/>
          </p:nvPr>
        </p:nvSpPr>
        <p:spPr/>
        <p:txBody>
          <a:bodyPr/>
          <a:lstStyle/>
          <a:p>
            <a:fld id="{36E60033-60E5-4A23-B5CD-C6044BDC28B4}" type="datetimeFigureOut">
              <a:rPr lang="en-US" smtClean="0"/>
              <a:t>1/16/2026</a:t>
            </a:fld>
            <a:endParaRPr lang="en-US"/>
          </a:p>
        </p:txBody>
      </p:sp>
      <p:sp>
        <p:nvSpPr>
          <p:cNvPr id="5" name="Footer Placeholder 4">
            <a:extLst>
              <a:ext uri="{FF2B5EF4-FFF2-40B4-BE49-F238E27FC236}">
                <a16:creationId xmlns:a16="http://schemas.microsoft.com/office/drawing/2014/main" id="{AB302336-5B0B-2CAC-67EA-CAD6FC78E5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E8BE6B-D1B4-843F-5D6E-B3E6E850FF92}"/>
              </a:ext>
            </a:extLst>
          </p:cNvPr>
          <p:cNvSpPr>
            <a:spLocks noGrp="1"/>
          </p:cNvSpPr>
          <p:nvPr>
            <p:ph type="sldNum" sz="quarter" idx="12"/>
          </p:nvPr>
        </p:nvSpPr>
        <p:spPr/>
        <p:txBody>
          <a:bodyPr/>
          <a:lstStyle/>
          <a:p>
            <a:fld id="{EAACEFF1-F1EB-4E88-9A6A-CDE8D9A4F36D}" type="slidenum">
              <a:rPr lang="en-US" smtClean="0"/>
              <a:t>‹#›</a:t>
            </a:fld>
            <a:endParaRPr lang="en-US"/>
          </a:p>
        </p:txBody>
      </p:sp>
    </p:spTree>
    <p:extLst>
      <p:ext uri="{BB962C8B-B14F-4D97-AF65-F5344CB8AC3E}">
        <p14:creationId xmlns:p14="http://schemas.microsoft.com/office/powerpoint/2010/main" val="471774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0B9FA-9E28-264F-2D3C-8A901A0B151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BA588E5-904C-0578-9D3B-4B20A09024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868C42-C08D-38C4-205D-F0A8E05A7210}"/>
              </a:ext>
            </a:extLst>
          </p:cNvPr>
          <p:cNvSpPr>
            <a:spLocks noGrp="1"/>
          </p:cNvSpPr>
          <p:nvPr>
            <p:ph type="dt" sz="half" idx="10"/>
          </p:nvPr>
        </p:nvSpPr>
        <p:spPr/>
        <p:txBody>
          <a:bodyPr/>
          <a:lstStyle/>
          <a:p>
            <a:fld id="{36E60033-60E5-4A23-B5CD-C6044BDC28B4}" type="datetimeFigureOut">
              <a:rPr lang="en-US" smtClean="0"/>
              <a:t>1/16/2026</a:t>
            </a:fld>
            <a:endParaRPr lang="en-US"/>
          </a:p>
        </p:txBody>
      </p:sp>
      <p:sp>
        <p:nvSpPr>
          <p:cNvPr id="5" name="Footer Placeholder 4">
            <a:extLst>
              <a:ext uri="{FF2B5EF4-FFF2-40B4-BE49-F238E27FC236}">
                <a16:creationId xmlns:a16="http://schemas.microsoft.com/office/drawing/2014/main" id="{6AE49BDA-3F29-233E-7EDA-A1FB85327C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2F93BF-9ECE-824E-9B19-0EDEA9AB5796}"/>
              </a:ext>
            </a:extLst>
          </p:cNvPr>
          <p:cNvSpPr>
            <a:spLocks noGrp="1"/>
          </p:cNvSpPr>
          <p:nvPr>
            <p:ph type="sldNum" sz="quarter" idx="12"/>
          </p:nvPr>
        </p:nvSpPr>
        <p:spPr/>
        <p:txBody>
          <a:bodyPr/>
          <a:lstStyle/>
          <a:p>
            <a:fld id="{EAACEFF1-F1EB-4E88-9A6A-CDE8D9A4F36D}" type="slidenum">
              <a:rPr lang="en-US" smtClean="0"/>
              <a:t>‹#›</a:t>
            </a:fld>
            <a:endParaRPr lang="en-US"/>
          </a:p>
        </p:txBody>
      </p:sp>
    </p:spTree>
    <p:extLst>
      <p:ext uri="{BB962C8B-B14F-4D97-AF65-F5344CB8AC3E}">
        <p14:creationId xmlns:p14="http://schemas.microsoft.com/office/powerpoint/2010/main" val="1173408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2A7FC3A-00B0-C61A-A0FB-9001EB6B009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CDF298-1FA1-ECAF-B802-02F449EA653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606E3C-7D3B-F518-5994-E35182417483}"/>
              </a:ext>
            </a:extLst>
          </p:cNvPr>
          <p:cNvSpPr>
            <a:spLocks noGrp="1"/>
          </p:cNvSpPr>
          <p:nvPr>
            <p:ph type="dt" sz="half" idx="10"/>
          </p:nvPr>
        </p:nvSpPr>
        <p:spPr/>
        <p:txBody>
          <a:bodyPr/>
          <a:lstStyle/>
          <a:p>
            <a:fld id="{36E60033-60E5-4A23-B5CD-C6044BDC28B4}" type="datetimeFigureOut">
              <a:rPr lang="en-US" smtClean="0"/>
              <a:t>1/16/2026</a:t>
            </a:fld>
            <a:endParaRPr lang="en-US"/>
          </a:p>
        </p:txBody>
      </p:sp>
      <p:sp>
        <p:nvSpPr>
          <p:cNvPr id="5" name="Footer Placeholder 4">
            <a:extLst>
              <a:ext uri="{FF2B5EF4-FFF2-40B4-BE49-F238E27FC236}">
                <a16:creationId xmlns:a16="http://schemas.microsoft.com/office/drawing/2014/main" id="{BBD1E0D4-558C-8234-E414-36C8878C5E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6383C4-4A9B-FB74-FBFF-2570007E4C80}"/>
              </a:ext>
            </a:extLst>
          </p:cNvPr>
          <p:cNvSpPr>
            <a:spLocks noGrp="1"/>
          </p:cNvSpPr>
          <p:nvPr>
            <p:ph type="sldNum" sz="quarter" idx="12"/>
          </p:nvPr>
        </p:nvSpPr>
        <p:spPr/>
        <p:txBody>
          <a:bodyPr/>
          <a:lstStyle/>
          <a:p>
            <a:fld id="{EAACEFF1-F1EB-4E88-9A6A-CDE8D9A4F36D}" type="slidenum">
              <a:rPr lang="en-US" smtClean="0"/>
              <a:t>‹#›</a:t>
            </a:fld>
            <a:endParaRPr lang="en-US"/>
          </a:p>
        </p:txBody>
      </p:sp>
    </p:spTree>
    <p:extLst>
      <p:ext uri="{BB962C8B-B14F-4D97-AF65-F5344CB8AC3E}">
        <p14:creationId xmlns:p14="http://schemas.microsoft.com/office/powerpoint/2010/main" val="1450202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1D05D-0F40-9B85-E408-CDD13E4F93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0B324E-40BB-D67E-D44D-D828FE46E7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734AA5-A207-E5E0-B5B8-F60F646F0848}"/>
              </a:ext>
            </a:extLst>
          </p:cNvPr>
          <p:cNvSpPr>
            <a:spLocks noGrp="1"/>
          </p:cNvSpPr>
          <p:nvPr>
            <p:ph type="dt" sz="half" idx="10"/>
          </p:nvPr>
        </p:nvSpPr>
        <p:spPr/>
        <p:txBody>
          <a:bodyPr/>
          <a:lstStyle/>
          <a:p>
            <a:fld id="{36E60033-60E5-4A23-B5CD-C6044BDC28B4}" type="datetimeFigureOut">
              <a:rPr lang="en-US" smtClean="0"/>
              <a:t>1/16/2026</a:t>
            </a:fld>
            <a:endParaRPr lang="en-US"/>
          </a:p>
        </p:txBody>
      </p:sp>
      <p:sp>
        <p:nvSpPr>
          <p:cNvPr id="5" name="Footer Placeholder 4">
            <a:extLst>
              <a:ext uri="{FF2B5EF4-FFF2-40B4-BE49-F238E27FC236}">
                <a16:creationId xmlns:a16="http://schemas.microsoft.com/office/drawing/2014/main" id="{3B148626-A002-E778-DDEE-82202EC36E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B4D622-30F2-0D11-FCB4-77E0F6C88DE8}"/>
              </a:ext>
            </a:extLst>
          </p:cNvPr>
          <p:cNvSpPr>
            <a:spLocks noGrp="1"/>
          </p:cNvSpPr>
          <p:nvPr>
            <p:ph type="sldNum" sz="quarter" idx="12"/>
          </p:nvPr>
        </p:nvSpPr>
        <p:spPr/>
        <p:txBody>
          <a:bodyPr/>
          <a:lstStyle/>
          <a:p>
            <a:fld id="{EAACEFF1-F1EB-4E88-9A6A-CDE8D9A4F36D}" type="slidenum">
              <a:rPr lang="en-US" smtClean="0"/>
              <a:t>‹#›</a:t>
            </a:fld>
            <a:endParaRPr lang="en-US"/>
          </a:p>
        </p:txBody>
      </p:sp>
      <p:pic>
        <p:nvPicPr>
          <p:cNvPr id="7" name="Picture 15">
            <a:extLst>
              <a:ext uri="{FF2B5EF4-FFF2-40B4-BE49-F238E27FC236}">
                <a16:creationId xmlns:a16="http://schemas.microsoft.com/office/drawing/2014/main" id="{E545024D-1A63-A2E0-10B8-A36F56C18F96}"/>
              </a:ext>
            </a:extLst>
          </p:cNvPr>
          <p:cNvPicPr>
            <a:picLocks noChangeAspect="1"/>
          </p:cNvPicPr>
          <p:nvPr userDrawn="1"/>
        </p:nvPicPr>
        <p:blipFill>
          <a:blip r:embed="rId2"/>
          <a:srcRect/>
          <a:stretch>
            <a:fillRect/>
          </a:stretch>
        </p:blipFill>
        <p:spPr>
          <a:xfrm>
            <a:off x="10074455" y="-311926"/>
            <a:ext cx="2550406" cy="2550406"/>
          </a:xfrm>
          <a:prstGeom prst="rect">
            <a:avLst/>
          </a:prstGeom>
        </p:spPr>
      </p:pic>
    </p:spTree>
    <p:extLst>
      <p:ext uri="{BB962C8B-B14F-4D97-AF65-F5344CB8AC3E}">
        <p14:creationId xmlns:p14="http://schemas.microsoft.com/office/powerpoint/2010/main" val="1080132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F7B62-D252-B5E5-6C78-4D3929331C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E91D9BF-3994-7792-B3E1-A42651EDD5B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1EC9A4-9286-67CD-ECAC-00508F927F6E}"/>
              </a:ext>
            </a:extLst>
          </p:cNvPr>
          <p:cNvSpPr>
            <a:spLocks noGrp="1"/>
          </p:cNvSpPr>
          <p:nvPr>
            <p:ph type="dt" sz="half" idx="10"/>
          </p:nvPr>
        </p:nvSpPr>
        <p:spPr/>
        <p:txBody>
          <a:bodyPr/>
          <a:lstStyle/>
          <a:p>
            <a:fld id="{36E60033-60E5-4A23-B5CD-C6044BDC28B4}" type="datetimeFigureOut">
              <a:rPr lang="en-US" smtClean="0"/>
              <a:t>1/16/2026</a:t>
            </a:fld>
            <a:endParaRPr lang="en-US"/>
          </a:p>
        </p:txBody>
      </p:sp>
      <p:sp>
        <p:nvSpPr>
          <p:cNvPr id="5" name="Footer Placeholder 4">
            <a:extLst>
              <a:ext uri="{FF2B5EF4-FFF2-40B4-BE49-F238E27FC236}">
                <a16:creationId xmlns:a16="http://schemas.microsoft.com/office/drawing/2014/main" id="{FEE8D2C5-24D7-0E80-8CB2-9BC6D53C2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BB0DD4-0736-6528-3619-9986766D4D03}"/>
              </a:ext>
            </a:extLst>
          </p:cNvPr>
          <p:cNvSpPr>
            <a:spLocks noGrp="1"/>
          </p:cNvSpPr>
          <p:nvPr>
            <p:ph type="sldNum" sz="quarter" idx="12"/>
          </p:nvPr>
        </p:nvSpPr>
        <p:spPr/>
        <p:txBody>
          <a:bodyPr/>
          <a:lstStyle/>
          <a:p>
            <a:fld id="{EAACEFF1-F1EB-4E88-9A6A-CDE8D9A4F36D}" type="slidenum">
              <a:rPr lang="en-US" smtClean="0"/>
              <a:t>‹#›</a:t>
            </a:fld>
            <a:endParaRPr lang="en-US"/>
          </a:p>
        </p:txBody>
      </p:sp>
    </p:spTree>
    <p:extLst>
      <p:ext uri="{BB962C8B-B14F-4D97-AF65-F5344CB8AC3E}">
        <p14:creationId xmlns:p14="http://schemas.microsoft.com/office/powerpoint/2010/main" val="3521101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B8229-5BE4-85A2-7034-C9B0B90613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A9C8C9-83D9-E653-E82B-EB853E50FBD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A058ADB-DA25-D1C2-E3F5-7960DA0A695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7807998-5AA7-FF2D-874C-1B56632BF112}"/>
              </a:ext>
            </a:extLst>
          </p:cNvPr>
          <p:cNvSpPr>
            <a:spLocks noGrp="1"/>
          </p:cNvSpPr>
          <p:nvPr>
            <p:ph type="dt" sz="half" idx="10"/>
          </p:nvPr>
        </p:nvSpPr>
        <p:spPr/>
        <p:txBody>
          <a:bodyPr/>
          <a:lstStyle/>
          <a:p>
            <a:fld id="{36E60033-60E5-4A23-B5CD-C6044BDC28B4}" type="datetimeFigureOut">
              <a:rPr lang="en-US" smtClean="0"/>
              <a:t>1/16/2026</a:t>
            </a:fld>
            <a:endParaRPr lang="en-US"/>
          </a:p>
        </p:txBody>
      </p:sp>
      <p:sp>
        <p:nvSpPr>
          <p:cNvPr id="6" name="Footer Placeholder 5">
            <a:extLst>
              <a:ext uri="{FF2B5EF4-FFF2-40B4-BE49-F238E27FC236}">
                <a16:creationId xmlns:a16="http://schemas.microsoft.com/office/drawing/2014/main" id="{3A3AEE9F-642E-7399-6B6C-B8D216D708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65D8B0-2FA0-E2A3-DDAB-043CB6B9AB53}"/>
              </a:ext>
            </a:extLst>
          </p:cNvPr>
          <p:cNvSpPr>
            <a:spLocks noGrp="1"/>
          </p:cNvSpPr>
          <p:nvPr>
            <p:ph type="sldNum" sz="quarter" idx="12"/>
          </p:nvPr>
        </p:nvSpPr>
        <p:spPr/>
        <p:txBody>
          <a:bodyPr/>
          <a:lstStyle/>
          <a:p>
            <a:fld id="{EAACEFF1-F1EB-4E88-9A6A-CDE8D9A4F36D}" type="slidenum">
              <a:rPr lang="en-US" smtClean="0"/>
              <a:t>‹#›</a:t>
            </a:fld>
            <a:endParaRPr lang="en-US"/>
          </a:p>
        </p:txBody>
      </p:sp>
    </p:spTree>
    <p:extLst>
      <p:ext uri="{BB962C8B-B14F-4D97-AF65-F5344CB8AC3E}">
        <p14:creationId xmlns:p14="http://schemas.microsoft.com/office/powerpoint/2010/main" val="1240986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03354-F0FD-BE7F-1A38-BFDC31728E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DD09EE9-58F9-18EA-8899-4B954DDD77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5D686A-CA64-996B-861C-D093BFE7C89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68A624-D3F5-F3DF-1A5B-72EDA3A970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B3AFB7-094F-EEC5-604A-6C6C736C57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C46538A-352B-3D12-7D11-A9B28ACAEFCD}"/>
              </a:ext>
            </a:extLst>
          </p:cNvPr>
          <p:cNvSpPr>
            <a:spLocks noGrp="1"/>
          </p:cNvSpPr>
          <p:nvPr>
            <p:ph type="dt" sz="half" idx="10"/>
          </p:nvPr>
        </p:nvSpPr>
        <p:spPr/>
        <p:txBody>
          <a:bodyPr/>
          <a:lstStyle/>
          <a:p>
            <a:fld id="{36E60033-60E5-4A23-B5CD-C6044BDC28B4}" type="datetimeFigureOut">
              <a:rPr lang="en-US" smtClean="0"/>
              <a:t>1/16/2026</a:t>
            </a:fld>
            <a:endParaRPr lang="en-US"/>
          </a:p>
        </p:txBody>
      </p:sp>
      <p:sp>
        <p:nvSpPr>
          <p:cNvPr id="8" name="Footer Placeholder 7">
            <a:extLst>
              <a:ext uri="{FF2B5EF4-FFF2-40B4-BE49-F238E27FC236}">
                <a16:creationId xmlns:a16="http://schemas.microsoft.com/office/drawing/2014/main" id="{4DFDD399-BCB0-3AF4-4EF7-AC776C11EA3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6B40737-9BA2-E91D-7575-0CB519125EBB}"/>
              </a:ext>
            </a:extLst>
          </p:cNvPr>
          <p:cNvSpPr>
            <a:spLocks noGrp="1"/>
          </p:cNvSpPr>
          <p:nvPr>
            <p:ph type="sldNum" sz="quarter" idx="12"/>
          </p:nvPr>
        </p:nvSpPr>
        <p:spPr/>
        <p:txBody>
          <a:bodyPr/>
          <a:lstStyle/>
          <a:p>
            <a:fld id="{EAACEFF1-F1EB-4E88-9A6A-CDE8D9A4F36D}" type="slidenum">
              <a:rPr lang="en-US" smtClean="0"/>
              <a:t>‹#›</a:t>
            </a:fld>
            <a:endParaRPr lang="en-US"/>
          </a:p>
        </p:txBody>
      </p:sp>
    </p:spTree>
    <p:extLst>
      <p:ext uri="{BB962C8B-B14F-4D97-AF65-F5344CB8AC3E}">
        <p14:creationId xmlns:p14="http://schemas.microsoft.com/office/powerpoint/2010/main" val="1185703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50CDD-3EC7-887E-C5C7-DBBDAC05CA1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8D7EF05-8DD1-E6BD-661F-B6D79095B0E1}"/>
              </a:ext>
            </a:extLst>
          </p:cNvPr>
          <p:cNvSpPr>
            <a:spLocks noGrp="1"/>
          </p:cNvSpPr>
          <p:nvPr>
            <p:ph type="dt" sz="half" idx="10"/>
          </p:nvPr>
        </p:nvSpPr>
        <p:spPr/>
        <p:txBody>
          <a:bodyPr/>
          <a:lstStyle/>
          <a:p>
            <a:fld id="{36E60033-60E5-4A23-B5CD-C6044BDC28B4}" type="datetimeFigureOut">
              <a:rPr lang="en-US" smtClean="0"/>
              <a:t>1/16/2026</a:t>
            </a:fld>
            <a:endParaRPr lang="en-US"/>
          </a:p>
        </p:txBody>
      </p:sp>
      <p:sp>
        <p:nvSpPr>
          <p:cNvPr id="4" name="Footer Placeholder 3">
            <a:extLst>
              <a:ext uri="{FF2B5EF4-FFF2-40B4-BE49-F238E27FC236}">
                <a16:creationId xmlns:a16="http://schemas.microsoft.com/office/drawing/2014/main" id="{DEEABB9D-08B8-28F0-E878-7E7E16A451C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1E1C5F-5BB4-9EFC-DCFB-FF2378116304}"/>
              </a:ext>
            </a:extLst>
          </p:cNvPr>
          <p:cNvSpPr>
            <a:spLocks noGrp="1"/>
          </p:cNvSpPr>
          <p:nvPr>
            <p:ph type="sldNum" sz="quarter" idx="12"/>
          </p:nvPr>
        </p:nvSpPr>
        <p:spPr/>
        <p:txBody>
          <a:bodyPr/>
          <a:lstStyle/>
          <a:p>
            <a:fld id="{EAACEFF1-F1EB-4E88-9A6A-CDE8D9A4F36D}" type="slidenum">
              <a:rPr lang="en-US" smtClean="0"/>
              <a:t>‹#›</a:t>
            </a:fld>
            <a:endParaRPr lang="en-US"/>
          </a:p>
        </p:txBody>
      </p:sp>
    </p:spTree>
    <p:extLst>
      <p:ext uri="{BB962C8B-B14F-4D97-AF65-F5344CB8AC3E}">
        <p14:creationId xmlns:p14="http://schemas.microsoft.com/office/powerpoint/2010/main" val="2344214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CFD704-D456-94F1-2790-059F5F56C5FD}"/>
              </a:ext>
            </a:extLst>
          </p:cNvPr>
          <p:cNvSpPr>
            <a:spLocks noGrp="1"/>
          </p:cNvSpPr>
          <p:nvPr>
            <p:ph type="dt" sz="half" idx="10"/>
          </p:nvPr>
        </p:nvSpPr>
        <p:spPr/>
        <p:txBody>
          <a:bodyPr/>
          <a:lstStyle/>
          <a:p>
            <a:fld id="{36E60033-60E5-4A23-B5CD-C6044BDC28B4}" type="datetimeFigureOut">
              <a:rPr lang="en-US" smtClean="0"/>
              <a:t>1/16/2026</a:t>
            </a:fld>
            <a:endParaRPr lang="en-US"/>
          </a:p>
        </p:txBody>
      </p:sp>
      <p:sp>
        <p:nvSpPr>
          <p:cNvPr id="3" name="Footer Placeholder 2">
            <a:extLst>
              <a:ext uri="{FF2B5EF4-FFF2-40B4-BE49-F238E27FC236}">
                <a16:creationId xmlns:a16="http://schemas.microsoft.com/office/drawing/2014/main" id="{3B6F18F0-4CFF-3ADB-D4D6-CF32A88C1DC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B877FFC-AF23-213B-F804-BE6E9D0D6FD0}"/>
              </a:ext>
            </a:extLst>
          </p:cNvPr>
          <p:cNvSpPr>
            <a:spLocks noGrp="1"/>
          </p:cNvSpPr>
          <p:nvPr>
            <p:ph type="sldNum" sz="quarter" idx="12"/>
          </p:nvPr>
        </p:nvSpPr>
        <p:spPr/>
        <p:txBody>
          <a:bodyPr/>
          <a:lstStyle/>
          <a:p>
            <a:fld id="{EAACEFF1-F1EB-4E88-9A6A-CDE8D9A4F36D}" type="slidenum">
              <a:rPr lang="en-US" smtClean="0"/>
              <a:t>‹#›</a:t>
            </a:fld>
            <a:endParaRPr lang="en-US"/>
          </a:p>
        </p:txBody>
      </p:sp>
    </p:spTree>
    <p:extLst>
      <p:ext uri="{BB962C8B-B14F-4D97-AF65-F5344CB8AC3E}">
        <p14:creationId xmlns:p14="http://schemas.microsoft.com/office/powerpoint/2010/main" val="468992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C1E36-5C26-99DE-C9F6-78B05847DC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FD72F76-9A7B-E743-586B-B52E5492FE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687E0E6-E827-42B6-8EF9-6E55303C8D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5C6A6B-4381-B080-8CDC-3B1C3ABEFA62}"/>
              </a:ext>
            </a:extLst>
          </p:cNvPr>
          <p:cNvSpPr>
            <a:spLocks noGrp="1"/>
          </p:cNvSpPr>
          <p:nvPr>
            <p:ph type="dt" sz="half" idx="10"/>
          </p:nvPr>
        </p:nvSpPr>
        <p:spPr/>
        <p:txBody>
          <a:bodyPr/>
          <a:lstStyle/>
          <a:p>
            <a:fld id="{36E60033-60E5-4A23-B5CD-C6044BDC28B4}" type="datetimeFigureOut">
              <a:rPr lang="en-US" smtClean="0"/>
              <a:t>1/16/2026</a:t>
            </a:fld>
            <a:endParaRPr lang="en-US"/>
          </a:p>
        </p:txBody>
      </p:sp>
      <p:sp>
        <p:nvSpPr>
          <p:cNvPr id="6" name="Footer Placeholder 5">
            <a:extLst>
              <a:ext uri="{FF2B5EF4-FFF2-40B4-BE49-F238E27FC236}">
                <a16:creationId xmlns:a16="http://schemas.microsoft.com/office/drawing/2014/main" id="{11CC93E9-97FE-79C5-AB05-854D407AA4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0FB70A-8FB2-C7BE-55AC-E301770BD033}"/>
              </a:ext>
            </a:extLst>
          </p:cNvPr>
          <p:cNvSpPr>
            <a:spLocks noGrp="1"/>
          </p:cNvSpPr>
          <p:nvPr>
            <p:ph type="sldNum" sz="quarter" idx="12"/>
          </p:nvPr>
        </p:nvSpPr>
        <p:spPr/>
        <p:txBody>
          <a:bodyPr/>
          <a:lstStyle/>
          <a:p>
            <a:fld id="{EAACEFF1-F1EB-4E88-9A6A-CDE8D9A4F36D}" type="slidenum">
              <a:rPr lang="en-US" smtClean="0"/>
              <a:t>‹#›</a:t>
            </a:fld>
            <a:endParaRPr lang="en-US"/>
          </a:p>
        </p:txBody>
      </p:sp>
    </p:spTree>
    <p:extLst>
      <p:ext uri="{BB962C8B-B14F-4D97-AF65-F5344CB8AC3E}">
        <p14:creationId xmlns:p14="http://schemas.microsoft.com/office/powerpoint/2010/main" val="3819516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CDF86-DC93-726A-0B11-1F731FF56A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9D6731E-ECC3-FAB5-5AD4-E83FB91046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3BC3ADD-2AEF-CE80-9A6B-A69B03365B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D96025-E68A-12DA-4CDD-17201A81FB7E}"/>
              </a:ext>
            </a:extLst>
          </p:cNvPr>
          <p:cNvSpPr>
            <a:spLocks noGrp="1"/>
          </p:cNvSpPr>
          <p:nvPr>
            <p:ph type="dt" sz="half" idx="10"/>
          </p:nvPr>
        </p:nvSpPr>
        <p:spPr/>
        <p:txBody>
          <a:bodyPr/>
          <a:lstStyle/>
          <a:p>
            <a:fld id="{36E60033-60E5-4A23-B5CD-C6044BDC28B4}" type="datetimeFigureOut">
              <a:rPr lang="en-US" smtClean="0"/>
              <a:t>1/16/2026</a:t>
            </a:fld>
            <a:endParaRPr lang="en-US"/>
          </a:p>
        </p:txBody>
      </p:sp>
      <p:sp>
        <p:nvSpPr>
          <p:cNvPr id="6" name="Footer Placeholder 5">
            <a:extLst>
              <a:ext uri="{FF2B5EF4-FFF2-40B4-BE49-F238E27FC236}">
                <a16:creationId xmlns:a16="http://schemas.microsoft.com/office/drawing/2014/main" id="{353DFA47-12CC-8BF4-46CA-2F4E3555DB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7512C5-FC2D-A1E6-138E-B5A368310360}"/>
              </a:ext>
            </a:extLst>
          </p:cNvPr>
          <p:cNvSpPr>
            <a:spLocks noGrp="1"/>
          </p:cNvSpPr>
          <p:nvPr>
            <p:ph type="sldNum" sz="quarter" idx="12"/>
          </p:nvPr>
        </p:nvSpPr>
        <p:spPr/>
        <p:txBody>
          <a:bodyPr/>
          <a:lstStyle/>
          <a:p>
            <a:fld id="{EAACEFF1-F1EB-4E88-9A6A-CDE8D9A4F36D}" type="slidenum">
              <a:rPr lang="en-US" smtClean="0"/>
              <a:t>‹#›</a:t>
            </a:fld>
            <a:endParaRPr lang="en-US"/>
          </a:p>
        </p:txBody>
      </p:sp>
    </p:spTree>
    <p:extLst>
      <p:ext uri="{BB962C8B-B14F-4D97-AF65-F5344CB8AC3E}">
        <p14:creationId xmlns:p14="http://schemas.microsoft.com/office/powerpoint/2010/main" val="3966169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B649C3-8BFA-67C6-7A89-DF90EC83E2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95774FD-28C3-B6CC-1B7E-2BE92D9C38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EFB34F-2D94-0914-CB56-1AE036B65B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6E60033-60E5-4A23-B5CD-C6044BDC28B4}" type="datetimeFigureOut">
              <a:rPr lang="en-US" smtClean="0"/>
              <a:t>1/16/2026</a:t>
            </a:fld>
            <a:endParaRPr lang="en-US"/>
          </a:p>
        </p:txBody>
      </p:sp>
      <p:sp>
        <p:nvSpPr>
          <p:cNvPr id="5" name="Footer Placeholder 4">
            <a:extLst>
              <a:ext uri="{FF2B5EF4-FFF2-40B4-BE49-F238E27FC236}">
                <a16:creationId xmlns:a16="http://schemas.microsoft.com/office/drawing/2014/main" id="{D397A42B-9BF7-4E2C-5994-297D9A4B45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F7867C9-5819-374F-43F2-3921B48A93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AACEFF1-F1EB-4E88-9A6A-CDE8D9A4F36D}" type="slidenum">
              <a:rPr lang="en-US" smtClean="0"/>
              <a:t>‹#›</a:t>
            </a:fld>
            <a:endParaRPr lang="en-US"/>
          </a:p>
        </p:txBody>
      </p:sp>
    </p:spTree>
    <p:extLst>
      <p:ext uri="{BB962C8B-B14F-4D97-AF65-F5344CB8AC3E}">
        <p14:creationId xmlns:p14="http://schemas.microsoft.com/office/powerpoint/2010/main" val="1642895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porterfreightfunding.com/fuel-advance-applicatio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customXml" Target="../ink/ink3.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customXml" Target="../ink/ink4.xml"/><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8D0D6D3E-D7F9-4591-9CA9-DDF4DB1F73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36AF4A8-CD01-BCD6-2DA1-4F85AA5067B8}"/>
              </a:ext>
            </a:extLst>
          </p:cNvPr>
          <p:cNvSpPr>
            <a:spLocks noGrp="1"/>
          </p:cNvSpPr>
          <p:nvPr>
            <p:ph type="ctrTitle"/>
          </p:nvPr>
        </p:nvSpPr>
        <p:spPr>
          <a:xfrm>
            <a:off x="982639" y="1012536"/>
            <a:ext cx="4613300" cy="3163224"/>
          </a:xfrm>
        </p:spPr>
        <p:txBody>
          <a:bodyPr anchor="t">
            <a:normAutofit/>
          </a:bodyPr>
          <a:lstStyle/>
          <a:p>
            <a:r>
              <a:rPr lang="en-US" sz="4800" dirty="0"/>
              <a:t>Overview of Porter Freight Funding</a:t>
            </a:r>
          </a:p>
        </p:txBody>
      </p:sp>
      <p:sp>
        <p:nvSpPr>
          <p:cNvPr id="3" name="Subtitle 2">
            <a:extLst>
              <a:ext uri="{FF2B5EF4-FFF2-40B4-BE49-F238E27FC236}">
                <a16:creationId xmlns:a16="http://schemas.microsoft.com/office/drawing/2014/main" id="{1CDC6536-670C-C699-A85F-C048752D2EB1}"/>
              </a:ext>
            </a:extLst>
          </p:cNvPr>
          <p:cNvSpPr>
            <a:spLocks noGrp="1"/>
          </p:cNvSpPr>
          <p:nvPr>
            <p:ph type="subTitle" idx="1"/>
          </p:nvPr>
        </p:nvSpPr>
        <p:spPr>
          <a:xfrm>
            <a:off x="982638" y="4389120"/>
            <a:ext cx="4408228" cy="1192815"/>
          </a:xfrm>
        </p:spPr>
        <p:txBody>
          <a:bodyPr anchor="b">
            <a:normAutofit/>
          </a:bodyPr>
          <a:lstStyle/>
          <a:p>
            <a:r>
              <a:rPr lang="en-US" dirty="0"/>
              <a:t>Sales Training 2025</a:t>
            </a:r>
          </a:p>
        </p:txBody>
      </p:sp>
      <p:sp>
        <p:nvSpPr>
          <p:cNvPr id="11" name="Rectangle 10">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4068664" cy="6858000"/>
          </a:xfrm>
          <a:prstGeom prst="rect">
            <a:avLst/>
          </a:prstGeom>
          <a:gradFill>
            <a:gsLst>
              <a:gs pos="26000">
                <a:srgbClr val="000000"/>
              </a:gs>
              <a:gs pos="100000">
                <a:schemeClr val="accent1"/>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3611463" cy="6858000"/>
          </a:xfrm>
          <a:prstGeom prst="rect">
            <a:avLst/>
          </a:prstGeom>
          <a:gradFill>
            <a:gsLst>
              <a:gs pos="0">
                <a:schemeClr val="accent1">
                  <a:lumMod val="75000"/>
                  <a:alpha val="56000"/>
                </a:schemeClr>
              </a:gs>
              <a:gs pos="100000">
                <a:srgbClr val="000000">
                  <a:alpha val="52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230721" y="-107390"/>
            <a:ext cx="3853890" cy="4068665"/>
          </a:xfrm>
          <a:prstGeom prst="rect">
            <a:avLst/>
          </a:prstGeom>
          <a:gradFill>
            <a:gsLst>
              <a:gs pos="0">
                <a:srgbClr val="000000">
                  <a:alpha val="34000"/>
                </a:srgbClr>
              </a:gs>
              <a:gs pos="96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15" descr="A group of blue circles&#10;&#10;Description automatically generated">
            <a:extLst>
              <a:ext uri="{FF2B5EF4-FFF2-40B4-BE49-F238E27FC236}">
                <a16:creationId xmlns:a16="http://schemas.microsoft.com/office/drawing/2014/main" id="{5A8974BA-7328-68B5-A1F0-848395BAAE59}"/>
              </a:ext>
            </a:extLst>
          </p:cNvPr>
          <p:cNvPicPr>
            <a:picLocks noChangeAspect="1"/>
          </p:cNvPicPr>
          <p:nvPr/>
        </p:nvPicPr>
        <p:blipFill>
          <a:blip r:embed="rId2"/>
          <a:srcRect r="-3" b="-3"/>
          <a:stretch/>
        </p:blipFill>
        <p:spPr>
          <a:xfrm>
            <a:off x="6096000" y="1012536"/>
            <a:ext cx="4756162" cy="475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spTree>
    <p:extLst>
      <p:ext uri="{BB962C8B-B14F-4D97-AF65-F5344CB8AC3E}">
        <p14:creationId xmlns:p14="http://schemas.microsoft.com/office/powerpoint/2010/main" val="1184841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3875F2-3F62-0F6B-BDE3-CD8CE90778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E3D78C-0C92-911E-6D39-6269B261FD03}"/>
              </a:ext>
            </a:extLst>
          </p:cNvPr>
          <p:cNvSpPr>
            <a:spLocks noGrp="1"/>
          </p:cNvSpPr>
          <p:nvPr>
            <p:ph type="title"/>
          </p:nvPr>
        </p:nvSpPr>
        <p:spPr/>
        <p:txBody>
          <a:bodyPr/>
          <a:lstStyle/>
          <a:p>
            <a:r>
              <a:rPr lang="en-US" dirty="0"/>
              <a:t>Key Benefits of Factoring:                                                    </a:t>
            </a:r>
          </a:p>
        </p:txBody>
      </p:sp>
      <p:sp>
        <p:nvSpPr>
          <p:cNvPr id="3" name="Content Placeholder 2">
            <a:extLst>
              <a:ext uri="{FF2B5EF4-FFF2-40B4-BE49-F238E27FC236}">
                <a16:creationId xmlns:a16="http://schemas.microsoft.com/office/drawing/2014/main" id="{361ED9EF-7814-E88E-5086-F8FDD56699AF}"/>
              </a:ext>
            </a:extLst>
          </p:cNvPr>
          <p:cNvSpPr>
            <a:spLocks noGrp="1"/>
          </p:cNvSpPr>
          <p:nvPr>
            <p:ph idx="1"/>
          </p:nvPr>
        </p:nvSpPr>
        <p:spPr/>
        <p:txBody>
          <a:bodyPr>
            <a:normAutofit fontScale="92500"/>
          </a:bodyPr>
          <a:lstStyle/>
          <a:p>
            <a:pPr lvl="0"/>
            <a:r>
              <a:rPr lang="en-US" dirty="0"/>
              <a:t>Immediate Cash Flow:  Get paid within 24 hours on approved invoices — no more waiting 30+ days for brokers to pay.</a:t>
            </a:r>
          </a:p>
          <a:p>
            <a:pPr lvl="0"/>
            <a:r>
              <a:rPr lang="en-US" dirty="0"/>
              <a:t>Back-Office Support:  We handle invoicing, collections and account resolution so you can focus on running your business.</a:t>
            </a:r>
          </a:p>
          <a:p>
            <a:pPr lvl="0"/>
            <a:r>
              <a:rPr lang="en-US" dirty="0"/>
              <a:t>Credit Protection:  We verify broker creditworthiness to help reduce your risk of non-payment.</a:t>
            </a:r>
          </a:p>
          <a:p>
            <a:pPr lvl="0"/>
            <a:r>
              <a:rPr lang="en-US" dirty="0"/>
              <a:t>Flexible Funding Options:  With tools like </a:t>
            </a:r>
            <a:r>
              <a:rPr lang="en-US" dirty="0" err="1"/>
              <a:t>PorterWallet</a:t>
            </a:r>
            <a:r>
              <a:rPr lang="en-US" dirty="0"/>
              <a:t> you choose how and when to get paid — giving you more control over fees and timing.</a:t>
            </a:r>
          </a:p>
          <a:p>
            <a:pPr lvl="0"/>
            <a:r>
              <a:rPr lang="en-US" dirty="0"/>
              <a:t>Dedicated Account Executive:  No call centers. You get a single point of contact who knows your business.</a:t>
            </a:r>
          </a:p>
          <a:p>
            <a:endParaRPr lang="en-US" dirty="0"/>
          </a:p>
        </p:txBody>
      </p:sp>
    </p:spTree>
    <p:extLst>
      <p:ext uri="{BB962C8B-B14F-4D97-AF65-F5344CB8AC3E}">
        <p14:creationId xmlns:p14="http://schemas.microsoft.com/office/powerpoint/2010/main" val="515719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BA4054-AE9D-FF68-B0F8-60BF79B676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BFD167-4D4A-DFD2-5957-3426695BFF2C}"/>
              </a:ext>
            </a:extLst>
          </p:cNvPr>
          <p:cNvSpPr>
            <a:spLocks noGrp="1"/>
          </p:cNvSpPr>
          <p:nvPr>
            <p:ph type="title"/>
          </p:nvPr>
        </p:nvSpPr>
        <p:spPr/>
        <p:txBody>
          <a:bodyPr/>
          <a:lstStyle/>
          <a:p>
            <a:r>
              <a:rPr lang="en-US" dirty="0"/>
              <a:t>Key Benefits: contract terms                                                  </a:t>
            </a:r>
          </a:p>
        </p:txBody>
      </p:sp>
      <p:graphicFrame>
        <p:nvGraphicFramePr>
          <p:cNvPr id="4" name="Table 3">
            <a:extLst>
              <a:ext uri="{FF2B5EF4-FFF2-40B4-BE49-F238E27FC236}">
                <a16:creationId xmlns:a16="http://schemas.microsoft.com/office/drawing/2014/main" id="{97CDC5B0-86FA-BF61-5A19-F9B1908A6372}"/>
              </a:ext>
            </a:extLst>
          </p:cNvPr>
          <p:cNvGraphicFramePr>
            <a:graphicFrameLocks noGrp="1"/>
          </p:cNvGraphicFramePr>
          <p:nvPr/>
        </p:nvGraphicFramePr>
        <p:xfrm>
          <a:off x="2925762" y="2520855"/>
          <a:ext cx="6340475" cy="3136138"/>
        </p:xfrm>
        <a:graphic>
          <a:graphicData uri="http://schemas.openxmlformats.org/drawingml/2006/table">
            <a:tbl>
              <a:tblPr firstRow="1" firstCol="1" bandRow="1">
                <a:tableStyleId>{5C22544A-7EE6-4342-B048-85BDC9FD1C3A}</a:tableStyleId>
              </a:tblPr>
              <a:tblGrid>
                <a:gridCol w="1482725">
                  <a:extLst>
                    <a:ext uri="{9D8B030D-6E8A-4147-A177-3AD203B41FA5}">
                      <a16:colId xmlns:a16="http://schemas.microsoft.com/office/drawing/2014/main" val="1696280740"/>
                    </a:ext>
                  </a:extLst>
                </a:gridCol>
                <a:gridCol w="4857750">
                  <a:extLst>
                    <a:ext uri="{9D8B030D-6E8A-4147-A177-3AD203B41FA5}">
                      <a16:colId xmlns:a16="http://schemas.microsoft.com/office/drawing/2014/main" val="4150271594"/>
                    </a:ext>
                  </a:extLst>
                </a:gridCol>
              </a:tblGrid>
              <a:tr h="0">
                <a:tc>
                  <a:txBody>
                    <a:bodyPr/>
                    <a:lstStyle/>
                    <a:p>
                      <a:pPr marL="0" marR="0" algn="ctr">
                        <a:lnSpc>
                          <a:spcPct val="115000"/>
                        </a:lnSpc>
                        <a:spcAft>
                          <a:spcPts val="800"/>
                        </a:spcAft>
                        <a:buNone/>
                      </a:pPr>
                      <a:r>
                        <a:rPr lang="en-US" sz="1200" kern="100">
                          <a:effectLst/>
                        </a:rPr>
                        <a:t>Clause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15000"/>
                        </a:lnSpc>
                        <a:spcAft>
                          <a:spcPts val="800"/>
                        </a:spcAft>
                        <a:buNone/>
                      </a:pPr>
                      <a:r>
                        <a:rPr lang="en-US" sz="1200" kern="100">
                          <a:effectLst/>
                        </a:rPr>
                        <a:t>What It Means for YOU</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83813134"/>
                  </a:ext>
                </a:extLst>
              </a:tr>
              <a:tr h="0">
                <a:tc>
                  <a:txBody>
                    <a:bodyPr/>
                    <a:lstStyle/>
                    <a:p>
                      <a:pPr marL="0" marR="0">
                        <a:lnSpc>
                          <a:spcPct val="115000"/>
                        </a:lnSpc>
                        <a:spcAft>
                          <a:spcPts val="800"/>
                        </a:spcAft>
                        <a:buNone/>
                      </a:pPr>
                      <a:r>
                        <a:rPr lang="en-US" sz="1000" kern="100">
                          <a:effectLst/>
                        </a:rPr>
                        <a:t>Exclusivity</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000" kern="100">
                          <a:effectLst/>
                        </a:rPr>
                        <a:t>To provide stable funding and manage collections effectively, we ask you to factor all eligible invoices with us during the term.</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56632391"/>
                  </a:ext>
                </a:extLst>
              </a:tr>
              <a:tr h="0">
                <a:tc>
                  <a:txBody>
                    <a:bodyPr/>
                    <a:lstStyle/>
                    <a:p>
                      <a:pPr marL="0" marR="0">
                        <a:lnSpc>
                          <a:spcPct val="115000"/>
                        </a:lnSpc>
                        <a:spcAft>
                          <a:spcPts val="800"/>
                        </a:spcAft>
                        <a:buNone/>
                      </a:pPr>
                      <a:r>
                        <a:rPr lang="en-US" sz="1000" kern="100">
                          <a:effectLst/>
                        </a:rPr>
                        <a:t>Termination Notice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000" kern="100">
                          <a:effectLst/>
                        </a:rPr>
                        <a:t>You can exit the agreement with a written 60-day notice — this prevents disruption and ensures all invoices are resolved properly.  At Porter Freight we want to ensure a smooth transition and not interested in penalty traps.</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91022352"/>
                  </a:ext>
                </a:extLst>
              </a:tr>
              <a:tr h="0">
                <a:tc>
                  <a:txBody>
                    <a:bodyPr/>
                    <a:lstStyle/>
                    <a:p>
                      <a:pPr marL="0" marR="0">
                        <a:lnSpc>
                          <a:spcPct val="115000"/>
                        </a:lnSpc>
                        <a:spcAft>
                          <a:spcPts val="800"/>
                        </a:spcAft>
                        <a:buNone/>
                      </a:pPr>
                      <a:r>
                        <a:rPr lang="en-US" sz="1000" kern="100">
                          <a:effectLst/>
                        </a:rPr>
                        <a:t>Reserve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000" kern="100">
                          <a:effectLst/>
                        </a:rPr>
                        <a:t>In the event you have an invoice charged back because of a dispute for which you are at fault, a reserve will most likely cover the expense so that you business is NOT disrupted.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87819951"/>
                  </a:ext>
                </a:extLst>
              </a:tr>
              <a:tr h="0">
                <a:tc>
                  <a:txBody>
                    <a:bodyPr/>
                    <a:lstStyle/>
                    <a:p>
                      <a:pPr marL="0" marR="0">
                        <a:lnSpc>
                          <a:spcPct val="115000"/>
                        </a:lnSpc>
                        <a:spcAft>
                          <a:spcPts val="800"/>
                        </a:spcAft>
                        <a:buNone/>
                      </a:pPr>
                      <a:r>
                        <a:rPr lang="en-US" sz="1000" kern="100">
                          <a:effectLst/>
                        </a:rPr>
                        <a:t>Fees</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000" kern="100">
                          <a:effectLst/>
                        </a:rPr>
                        <a:t>All fees are disclosed up front — no hidden charges. With Porter you have the power of choice, you decide how often and how fast funds are delivered and to where the funds go.  You can fund multiple accounts, multiple ways; associated funding fees are direct, clear and simple.  Additionally the fee outlined on the Schedule A is the fee you pay for each and every invoice each month.  No conditional criteria that drives your rates up based on prior month's usage; unless you specifically want this type of arrangement.</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31504170"/>
                  </a:ext>
                </a:extLst>
              </a:tr>
              <a:tr h="0">
                <a:tc>
                  <a:txBody>
                    <a:bodyPr/>
                    <a:lstStyle/>
                    <a:p>
                      <a:pPr marL="0" marR="0">
                        <a:lnSpc>
                          <a:spcPct val="115000"/>
                        </a:lnSpc>
                        <a:spcAft>
                          <a:spcPts val="800"/>
                        </a:spcAft>
                        <a:buNone/>
                      </a:pPr>
                      <a:r>
                        <a:rPr lang="en-US" sz="1000" kern="100">
                          <a:effectLst/>
                        </a:rPr>
                        <a:t>UCC Filing</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000" kern="100" dirty="0">
                          <a:effectLst/>
                        </a:rPr>
                        <a:t>For our own compliance needs we will be filing a UCC Filing Statement with your state of domicile.  The purpose of this filing is to ensure that the invoices sold to us belong to us entirely with no other encroachments by anyone else.</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11704169"/>
                  </a:ext>
                </a:extLst>
              </a:tr>
            </a:tbl>
          </a:graphicData>
        </a:graphic>
      </p:graphicFrame>
      <p:graphicFrame>
        <p:nvGraphicFramePr>
          <p:cNvPr id="7" name="Content Placeholder 6">
            <a:extLst>
              <a:ext uri="{FF2B5EF4-FFF2-40B4-BE49-F238E27FC236}">
                <a16:creationId xmlns:a16="http://schemas.microsoft.com/office/drawing/2014/main" id="{017E6305-9876-CC0E-8678-3F81A6371BD1}"/>
              </a:ext>
            </a:extLst>
          </p:cNvPr>
          <p:cNvGraphicFramePr>
            <a:graphicFrameLocks noGrp="1"/>
          </p:cNvGraphicFramePr>
          <p:nvPr>
            <p:ph idx="1"/>
            <p:extLst>
              <p:ext uri="{D42A27DB-BD31-4B8C-83A1-F6EECF244321}">
                <p14:modId xmlns:p14="http://schemas.microsoft.com/office/powerpoint/2010/main" val="1671400072"/>
              </p:ext>
            </p:extLst>
          </p:nvPr>
        </p:nvGraphicFramePr>
        <p:xfrm>
          <a:off x="960120" y="1690688"/>
          <a:ext cx="9272016" cy="4115753"/>
        </p:xfrm>
        <a:graphic>
          <a:graphicData uri="http://schemas.openxmlformats.org/drawingml/2006/table">
            <a:tbl>
              <a:tblPr firstRow="1" firstCol="1" bandRow="1">
                <a:tableStyleId>{5C22544A-7EE6-4342-B048-85BDC9FD1C3A}</a:tableStyleId>
              </a:tblPr>
              <a:tblGrid>
                <a:gridCol w="2168268">
                  <a:extLst>
                    <a:ext uri="{9D8B030D-6E8A-4147-A177-3AD203B41FA5}">
                      <a16:colId xmlns:a16="http://schemas.microsoft.com/office/drawing/2014/main" val="3762857377"/>
                    </a:ext>
                  </a:extLst>
                </a:gridCol>
                <a:gridCol w="7103748">
                  <a:extLst>
                    <a:ext uri="{9D8B030D-6E8A-4147-A177-3AD203B41FA5}">
                      <a16:colId xmlns:a16="http://schemas.microsoft.com/office/drawing/2014/main" val="2861348010"/>
                    </a:ext>
                  </a:extLst>
                </a:gridCol>
              </a:tblGrid>
              <a:tr h="262339">
                <a:tc>
                  <a:txBody>
                    <a:bodyPr/>
                    <a:lstStyle/>
                    <a:p>
                      <a:pPr marL="0" marR="0" algn="ctr">
                        <a:lnSpc>
                          <a:spcPct val="115000"/>
                        </a:lnSpc>
                        <a:spcAft>
                          <a:spcPts val="800"/>
                        </a:spcAft>
                        <a:buNone/>
                      </a:pPr>
                      <a:r>
                        <a:rPr lang="en-US" sz="1200" kern="100">
                          <a:effectLst/>
                        </a:rPr>
                        <a:t>Clause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15000"/>
                        </a:lnSpc>
                        <a:spcAft>
                          <a:spcPts val="800"/>
                        </a:spcAft>
                        <a:buNone/>
                      </a:pPr>
                      <a:r>
                        <a:rPr lang="en-US" sz="1200" kern="100">
                          <a:effectLst/>
                        </a:rPr>
                        <a:t>What It Means for YOU</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78264640"/>
                  </a:ext>
                </a:extLst>
              </a:tr>
              <a:tr h="448676">
                <a:tc>
                  <a:txBody>
                    <a:bodyPr/>
                    <a:lstStyle/>
                    <a:p>
                      <a:pPr marL="0" marR="0">
                        <a:lnSpc>
                          <a:spcPct val="115000"/>
                        </a:lnSpc>
                        <a:spcAft>
                          <a:spcPts val="800"/>
                        </a:spcAft>
                        <a:buNone/>
                      </a:pPr>
                      <a:r>
                        <a:rPr lang="en-US" sz="1000" kern="100">
                          <a:effectLst/>
                        </a:rPr>
                        <a:t>Exclusivity</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000" kern="100">
                          <a:effectLst/>
                        </a:rPr>
                        <a:t>To provide stable funding and manage collections effectively, we ask you to factor all eligible invoices with us during the term.</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478605"/>
                  </a:ext>
                </a:extLst>
              </a:tr>
              <a:tr h="678681">
                <a:tc>
                  <a:txBody>
                    <a:bodyPr/>
                    <a:lstStyle/>
                    <a:p>
                      <a:pPr marL="0" marR="0">
                        <a:lnSpc>
                          <a:spcPct val="115000"/>
                        </a:lnSpc>
                        <a:spcAft>
                          <a:spcPts val="800"/>
                        </a:spcAft>
                        <a:buNone/>
                      </a:pPr>
                      <a:r>
                        <a:rPr lang="en-US" sz="1000" kern="100">
                          <a:effectLst/>
                        </a:rPr>
                        <a:t>Termination Notice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000" kern="100" dirty="0">
                          <a:effectLst/>
                        </a:rPr>
                        <a:t>You can exit the agreement with a written 60-day notice — this prevents disruption and ensures all invoices are resolved properly.  At Porter Freight we want to ensure a smooth transition and </a:t>
                      </a:r>
                      <a:r>
                        <a:rPr lang="en-US" sz="1000" b="1" kern="100" dirty="0">
                          <a:effectLst/>
                        </a:rPr>
                        <a:t>not interested in penalty traps.</a:t>
                      </a:r>
                      <a:endParaRPr lang="en-US" sz="12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84869265"/>
                  </a:ext>
                </a:extLst>
              </a:tr>
              <a:tr h="678681">
                <a:tc>
                  <a:txBody>
                    <a:bodyPr/>
                    <a:lstStyle/>
                    <a:p>
                      <a:pPr marL="0" marR="0">
                        <a:lnSpc>
                          <a:spcPct val="115000"/>
                        </a:lnSpc>
                        <a:spcAft>
                          <a:spcPts val="800"/>
                        </a:spcAft>
                        <a:buNone/>
                      </a:pPr>
                      <a:r>
                        <a:rPr lang="en-US" sz="1000" kern="100">
                          <a:effectLst/>
                        </a:rPr>
                        <a:t>Reserve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000" kern="100" dirty="0">
                          <a:effectLst/>
                        </a:rPr>
                        <a:t>In the event you have an invoice charged back because of a dispute for which you are at fault, a reserve will most likely cover the expense so that your business is NOT disrupted.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33912802"/>
                  </a:ext>
                </a:extLst>
              </a:tr>
              <a:tr h="1368695">
                <a:tc>
                  <a:txBody>
                    <a:bodyPr/>
                    <a:lstStyle/>
                    <a:p>
                      <a:pPr marL="0" marR="0">
                        <a:lnSpc>
                          <a:spcPct val="115000"/>
                        </a:lnSpc>
                        <a:spcAft>
                          <a:spcPts val="800"/>
                        </a:spcAft>
                        <a:buNone/>
                      </a:pPr>
                      <a:r>
                        <a:rPr lang="en-US" sz="1000" kern="100">
                          <a:effectLst/>
                        </a:rPr>
                        <a:t>Fees</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000" kern="100" dirty="0">
                          <a:effectLst/>
                        </a:rPr>
                        <a:t>All fees are disclosed up front — </a:t>
                      </a:r>
                      <a:r>
                        <a:rPr lang="en-US" sz="1000" b="1" kern="100" dirty="0">
                          <a:effectLst/>
                        </a:rPr>
                        <a:t>no hidden charges</a:t>
                      </a:r>
                      <a:r>
                        <a:rPr lang="en-US" sz="1000" kern="100" dirty="0">
                          <a:effectLst/>
                        </a:rPr>
                        <a:t>. With Porter you have the power of choice, you decide how often and how fast funds are delivered and to where the funds go.  You can fund multiple accounts, multiple ways; associated funding fees are direct, clear and simple.  Additionally, the fee outlined on the Schedule A is the fee you pay for each and every invoice each month.  No conditional criteria that drives your rates up based on prior month's usage; unless you specifically want this type of arrangement.</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31313472"/>
                  </a:ext>
                </a:extLst>
              </a:tr>
              <a:tr h="678681">
                <a:tc>
                  <a:txBody>
                    <a:bodyPr/>
                    <a:lstStyle/>
                    <a:p>
                      <a:pPr marL="0" marR="0">
                        <a:lnSpc>
                          <a:spcPct val="115000"/>
                        </a:lnSpc>
                        <a:spcAft>
                          <a:spcPts val="800"/>
                        </a:spcAft>
                        <a:buNone/>
                      </a:pPr>
                      <a:r>
                        <a:rPr lang="en-US" sz="1000" kern="100">
                          <a:effectLst/>
                        </a:rPr>
                        <a:t>UCC Filing</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000" kern="100" dirty="0">
                          <a:effectLst/>
                        </a:rPr>
                        <a:t>For our own compliance needs we will be filing a UCC Filing Statement with your state of domicile.  The purpose of this filing is to ensure that the invoices sold to us belong to us entirely with no other encroachments by anyone else.</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49130908"/>
                  </a:ext>
                </a:extLst>
              </a:tr>
            </a:tbl>
          </a:graphicData>
        </a:graphic>
      </p:graphicFrame>
    </p:spTree>
    <p:extLst>
      <p:ext uri="{BB962C8B-B14F-4D97-AF65-F5344CB8AC3E}">
        <p14:creationId xmlns:p14="http://schemas.microsoft.com/office/powerpoint/2010/main" val="2914269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6409CA-3456-35ED-D9EB-878DF4A3EC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E3E6EE-E1D9-9D2C-0D3F-06052A1EFD10}"/>
              </a:ext>
            </a:extLst>
          </p:cNvPr>
          <p:cNvSpPr>
            <a:spLocks noGrp="1"/>
          </p:cNvSpPr>
          <p:nvPr>
            <p:ph type="title"/>
          </p:nvPr>
        </p:nvSpPr>
        <p:spPr/>
        <p:txBody>
          <a:bodyPr/>
          <a:lstStyle/>
          <a:p>
            <a:r>
              <a:rPr lang="en-US" dirty="0"/>
              <a:t>Competitive Differentiators:                                                    </a:t>
            </a:r>
          </a:p>
        </p:txBody>
      </p:sp>
      <p:sp>
        <p:nvSpPr>
          <p:cNvPr id="3" name="Content Placeholder 2">
            <a:extLst>
              <a:ext uri="{FF2B5EF4-FFF2-40B4-BE49-F238E27FC236}">
                <a16:creationId xmlns:a16="http://schemas.microsoft.com/office/drawing/2014/main" id="{D7ED472C-6E21-F325-1C63-EE72FCCF5A5B}"/>
              </a:ext>
            </a:extLst>
          </p:cNvPr>
          <p:cNvSpPr>
            <a:spLocks noGrp="1"/>
          </p:cNvSpPr>
          <p:nvPr>
            <p:ph idx="1"/>
          </p:nvPr>
        </p:nvSpPr>
        <p:spPr/>
        <p:txBody>
          <a:bodyPr>
            <a:normAutofit lnSpcReduction="10000"/>
          </a:bodyPr>
          <a:lstStyle/>
          <a:p>
            <a:pPr lvl="0"/>
            <a:r>
              <a:rPr lang="en-US" dirty="0"/>
              <a:t>Chargebacks only after 90 days of collection efforts</a:t>
            </a:r>
          </a:p>
          <a:p>
            <a:pPr lvl="0"/>
            <a:r>
              <a:rPr lang="en-US" dirty="0"/>
              <a:t>Account Resolution Team goes to work on day 91 retrieving 80% in all monies owed for the past year. </a:t>
            </a:r>
          </a:p>
          <a:p>
            <a:pPr lvl="0"/>
            <a:r>
              <a:rPr lang="en-US" dirty="0"/>
              <a:t>No TERMINATION FEE if you’ve given the required 60 days notice in writing.</a:t>
            </a:r>
          </a:p>
          <a:p>
            <a:pPr lvl="0"/>
            <a:r>
              <a:rPr lang="en-US" dirty="0"/>
              <a:t>We pride ourselves in taking your phone calls with live team members that know you and your business.</a:t>
            </a:r>
          </a:p>
          <a:p>
            <a:pPr lvl="0"/>
            <a:r>
              <a:rPr lang="en-US" dirty="0"/>
              <a:t>Creative and flexible funding options; that are fast and cheap.</a:t>
            </a:r>
          </a:p>
          <a:p>
            <a:pPr lvl="0"/>
            <a:r>
              <a:rPr lang="en-US" dirty="0"/>
              <a:t>Flat rates that are REALLY flat (no hidden dynamic pricing in contracts)! </a:t>
            </a:r>
          </a:p>
        </p:txBody>
      </p:sp>
    </p:spTree>
    <p:extLst>
      <p:ext uri="{BB962C8B-B14F-4D97-AF65-F5344CB8AC3E}">
        <p14:creationId xmlns:p14="http://schemas.microsoft.com/office/powerpoint/2010/main" val="1213123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2B154-6345-7186-1433-988691A7F4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B99BF9-88D1-DD9B-A24D-9561676E42A5}"/>
              </a:ext>
            </a:extLst>
          </p:cNvPr>
          <p:cNvSpPr>
            <a:spLocks noGrp="1"/>
          </p:cNvSpPr>
          <p:nvPr>
            <p:ph type="title"/>
          </p:nvPr>
        </p:nvSpPr>
        <p:spPr/>
        <p:txBody>
          <a:bodyPr/>
          <a:lstStyle/>
          <a:p>
            <a:r>
              <a:rPr lang="en-US" dirty="0"/>
              <a:t>Who we don’t do business with:</a:t>
            </a:r>
          </a:p>
        </p:txBody>
      </p:sp>
      <p:sp>
        <p:nvSpPr>
          <p:cNvPr id="3" name="Content Placeholder 2">
            <a:extLst>
              <a:ext uri="{FF2B5EF4-FFF2-40B4-BE49-F238E27FC236}">
                <a16:creationId xmlns:a16="http://schemas.microsoft.com/office/drawing/2014/main" id="{600462D3-2637-A7AF-14C9-68C35B7EB03A}"/>
              </a:ext>
            </a:extLst>
          </p:cNvPr>
          <p:cNvSpPr>
            <a:spLocks noGrp="1"/>
          </p:cNvSpPr>
          <p:nvPr>
            <p:ph idx="1"/>
          </p:nvPr>
        </p:nvSpPr>
        <p:spPr/>
        <p:txBody>
          <a:bodyPr>
            <a:normAutofit/>
          </a:bodyPr>
          <a:lstStyle/>
          <a:p>
            <a:pPr lvl="0"/>
            <a:r>
              <a:rPr lang="en-US" dirty="0"/>
              <a:t>Vehicle types</a:t>
            </a:r>
          </a:p>
          <a:p>
            <a:pPr lvl="1"/>
            <a:r>
              <a:rPr lang="en-US" dirty="0"/>
              <a:t>HOTSHOT: </a:t>
            </a:r>
            <a:r>
              <a:rPr lang="en-US" dirty="0" err="1"/>
              <a:t>Autohaulers</a:t>
            </a:r>
            <a:endParaRPr lang="en-US" dirty="0"/>
          </a:p>
          <a:p>
            <a:pPr lvl="1"/>
            <a:r>
              <a:rPr lang="en-US" dirty="0"/>
              <a:t>Livestock</a:t>
            </a:r>
          </a:p>
          <a:p>
            <a:pPr lvl="1"/>
            <a:r>
              <a:rPr lang="en-US" dirty="0"/>
              <a:t>Most “raw materials”</a:t>
            </a:r>
          </a:p>
          <a:p>
            <a:pPr lvl="0"/>
            <a:r>
              <a:rPr lang="en-US" dirty="0"/>
              <a:t>Companies based in:</a:t>
            </a:r>
          </a:p>
          <a:p>
            <a:pPr lvl="1"/>
            <a:r>
              <a:rPr lang="en-US" dirty="0"/>
              <a:t>Alaska or Hawaii (or any of the US Territories)</a:t>
            </a:r>
          </a:p>
          <a:p>
            <a:pPr lvl="1"/>
            <a:r>
              <a:rPr lang="en-US" dirty="0"/>
              <a:t>California</a:t>
            </a:r>
          </a:p>
          <a:p>
            <a:pPr lvl="1"/>
            <a:r>
              <a:rPr lang="en-US" dirty="0"/>
              <a:t>Canada </a:t>
            </a:r>
          </a:p>
          <a:p>
            <a:r>
              <a:rPr lang="en-US" dirty="0"/>
              <a:t>Amazon Direct</a:t>
            </a:r>
          </a:p>
        </p:txBody>
      </p:sp>
    </p:spTree>
    <p:extLst>
      <p:ext uri="{BB962C8B-B14F-4D97-AF65-F5344CB8AC3E}">
        <p14:creationId xmlns:p14="http://schemas.microsoft.com/office/powerpoint/2010/main" val="42475975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F718D-AFE4-289F-2BFB-BC1EA9A5B5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4F7C43-C280-9536-B599-E1C77F3B3BC6}"/>
              </a:ext>
            </a:extLst>
          </p:cNvPr>
          <p:cNvSpPr>
            <a:spLocks noGrp="1"/>
          </p:cNvSpPr>
          <p:nvPr>
            <p:ph type="title"/>
          </p:nvPr>
        </p:nvSpPr>
        <p:spPr/>
        <p:txBody>
          <a:bodyPr/>
          <a:lstStyle/>
          <a:p>
            <a:r>
              <a:rPr lang="en-US" dirty="0"/>
              <a:t>Items we need to get a prospect started:</a:t>
            </a:r>
          </a:p>
        </p:txBody>
      </p:sp>
      <p:sp>
        <p:nvSpPr>
          <p:cNvPr id="3" name="Content Placeholder 2">
            <a:extLst>
              <a:ext uri="{FF2B5EF4-FFF2-40B4-BE49-F238E27FC236}">
                <a16:creationId xmlns:a16="http://schemas.microsoft.com/office/drawing/2014/main" id="{ECD32EF7-6AB4-E70B-D5E1-E15F4F49F180}"/>
              </a:ext>
            </a:extLst>
          </p:cNvPr>
          <p:cNvSpPr>
            <a:spLocks noGrp="1"/>
          </p:cNvSpPr>
          <p:nvPr>
            <p:ph idx="1"/>
          </p:nvPr>
        </p:nvSpPr>
        <p:spPr/>
        <p:txBody>
          <a:bodyPr>
            <a:normAutofit/>
          </a:bodyPr>
          <a:lstStyle/>
          <a:p>
            <a:pPr lvl="0"/>
            <a:r>
              <a:rPr lang="en-US" dirty="0"/>
              <a:t>Factoring Application</a:t>
            </a:r>
          </a:p>
          <a:p>
            <a:pPr lvl="0"/>
            <a:r>
              <a:rPr lang="en-US" dirty="0"/>
              <a:t>Factoring Contract</a:t>
            </a:r>
          </a:p>
          <a:p>
            <a:pPr lvl="1"/>
            <a:r>
              <a:rPr lang="en-US" dirty="0"/>
              <a:t>COI (Certificate of Insurance) must include VIN #’s</a:t>
            </a:r>
          </a:p>
          <a:p>
            <a:pPr lvl="1"/>
            <a:r>
              <a:rPr lang="en-US" dirty="0"/>
              <a:t>Driver’s License (doesn’t have to be a CDL)</a:t>
            </a:r>
          </a:p>
          <a:p>
            <a:pPr lvl="1"/>
            <a:r>
              <a:rPr lang="en-US" dirty="0"/>
              <a:t>Aging Report (not mandatory)</a:t>
            </a:r>
          </a:p>
          <a:p>
            <a:r>
              <a:rPr lang="en-US" dirty="0"/>
              <a:t>All terms will be laid out on the Schedule A</a:t>
            </a:r>
          </a:p>
        </p:txBody>
      </p:sp>
      <p:pic>
        <p:nvPicPr>
          <p:cNvPr id="5" name="Picture 4">
            <a:extLst>
              <a:ext uri="{FF2B5EF4-FFF2-40B4-BE49-F238E27FC236}">
                <a16:creationId xmlns:a16="http://schemas.microsoft.com/office/drawing/2014/main" id="{EAB034A5-E8FA-155A-12D2-21EA613709D2}"/>
              </a:ext>
            </a:extLst>
          </p:cNvPr>
          <p:cNvPicPr>
            <a:picLocks noChangeAspect="1"/>
          </p:cNvPicPr>
          <p:nvPr/>
        </p:nvPicPr>
        <p:blipFill>
          <a:blip r:embed="rId2"/>
          <a:stretch>
            <a:fillRect/>
          </a:stretch>
        </p:blipFill>
        <p:spPr>
          <a:xfrm>
            <a:off x="8062876" y="2800453"/>
            <a:ext cx="2949410" cy="3376510"/>
          </a:xfrm>
          <a:prstGeom prst="rect">
            <a:avLst/>
          </a:prstGeom>
        </p:spPr>
      </p:pic>
    </p:spTree>
    <p:extLst>
      <p:ext uri="{BB962C8B-B14F-4D97-AF65-F5344CB8AC3E}">
        <p14:creationId xmlns:p14="http://schemas.microsoft.com/office/powerpoint/2010/main" val="39589046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003106-613A-668A-90E8-3D82BF1676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85080B-FD7B-BCC7-BE1C-90628F2C115C}"/>
              </a:ext>
            </a:extLst>
          </p:cNvPr>
          <p:cNvSpPr>
            <a:spLocks noGrp="1"/>
          </p:cNvSpPr>
          <p:nvPr>
            <p:ph type="title"/>
          </p:nvPr>
        </p:nvSpPr>
        <p:spPr/>
        <p:txBody>
          <a:bodyPr/>
          <a:lstStyle/>
          <a:p>
            <a:r>
              <a:rPr lang="en-US" dirty="0"/>
              <a:t>Fuel Cards</a:t>
            </a:r>
          </a:p>
        </p:txBody>
      </p:sp>
      <p:sp>
        <p:nvSpPr>
          <p:cNvPr id="3" name="Content Placeholder 2">
            <a:extLst>
              <a:ext uri="{FF2B5EF4-FFF2-40B4-BE49-F238E27FC236}">
                <a16:creationId xmlns:a16="http://schemas.microsoft.com/office/drawing/2014/main" id="{0129609F-313E-118E-008F-51E8191AB593}"/>
              </a:ext>
            </a:extLst>
          </p:cNvPr>
          <p:cNvSpPr>
            <a:spLocks noGrp="1"/>
          </p:cNvSpPr>
          <p:nvPr>
            <p:ph idx="1"/>
          </p:nvPr>
        </p:nvSpPr>
        <p:spPr/>
        <p:txBody>
          <a:bodyPr/>
          <a:lstStyle/>
          <a:p>
            <a:r>
              <a:rPr lang="en-US" dirty="0" err="1"/>
              <a:t>PorterFuel</a:t>
            </a:r>
            <a:r>
              <a:rPr lang="en-US" dirty="0"/>
              <a:t> Card:  Porter offers an over-the-road (OTR) fuel card that allows fleets to purchase fuel at the cash price at </a:t>
            </a:r>
            <a:r>
              <a:rPr lang="en-US" dirty="0" err="1"/>
              <a:t>truckstops</a:t>
            </a:r>
            <a:r>
              <a:rPr lang="en-US" dirty="0"/>
              <a:t> and fueling locations across the nation.  </a:t>
            </a:r>
          </a:p>
          <a:p>
            <a:r>
              <a:rPr lang="en-US" dirty="0"/>
              <a:t>Accepted at thousands of fueling locations across the nation</a:t>
            </a:r>
          </a:p>
          <a:p>
            <a:r>
              <a:rPr lang="en-US" dirty="0"/>
              <a:t>Porter negotiated discounts at nearly 2000 locations</a:t>
            </a:r>
          </a:p>
          <a:p>
            <a:r>
              <a:rPr lang="en-US" dirty="0"/>
              <a:t>We have a MasterCard option for T&amp;E needs</a:t>
            </a:r>
          </a:p>
          <a:p>
            <a:r>
              <a:rPr lang="en-US" dirty="0"/>
              <a:t>Reference the fuel flyer for average discounts</a:t>
            </a:r>
          </a:p>
        </p:txBody>
      </p:sp>
      <p:pic>
        <p:nvPicPr>
          <p:cNvPr id="4" name="Picture 3">
            <a:extLst>
              <a:ext uri="{FF2B5EF4-FFF2-40B4-BE49-F238E27FC236}">
                <a16:creationId xmlns:a16="http://schemas.microsoft.com/office/drawing/2014/main" id="{C69A0C85-ED8E-2654-E9C2-AC3D457C442A}"/>
              </a:ext>
            </a:extLst>
          </p:cNvPr>
          <p:cNvPicPr>
            <a:picLocks noChangeAspect="1"/>
          </p:cNvPicPr>
          <p:nvPr/>
        </p:nvPicPr>
        <p:blipFill>
          <a:blip r:embed="rId2"/>
          <a:stretch>
            <a:fillRect/>
          </a:stretch>
        </p:blipFill>
        <p:spPr>
          <a:xfrm>
            <a:off x="8097085" y="4106157"/>
            <a:ext cx="3256715" cy="2205743"/>
          </a:xfrm>
          <a:prstGeom prst="rect">
            <a:avLst/>
          </a:prstGeom>
        </p:spPr>
      </p:pic>
    </p:spTree>
    <p:extLst>
      <p:ext uri="{BB962C8B-B14F-4D97-AF65-F5344CB8AC3E}">
        <p14:creationId xmlns:p14="http://schemas.microsoft.com/office/powerpoint/2010/main" val="23771156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A23101-3E83-2F39-02F6-1585FE56B2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8A0855-9076-64E4-BB50-5200EFE74678}"/>
              </a:ext>
            </a:extLst>
          </p:cNvPr>
          <p:cNvSpPr>
            <a:spLocks noGrp="1"/>
          </p:cNvSpPr>
          <p:nvPr>
            <p:ph type="title"/>
          </p:nvPr>
        </p:nvSpPr>
        <p:spPr/>
        <p:txBody>
          <a:bodyPr/>
          <a:lstStyle/>
          <a:p>
            <a:r>
              <a:rPr lang="en-US" dirty="0"/>
              <a:t>Fuel Advances</a:t>
            </a:r>
          </a:p>
        </p:txBody>
      </p:sp>
      <p:sp>
        <p:nvSpPr>
          <p:cNvPr id="3" name="Content Placeholder 2">
            <a:extLst>
              <a:ext uri="{FF2B5EF4-FFF2-40B4-BE49-F238E27FC236}">
                <a16:creationId xmlns:a16="http://schemas.microsoft.com/office/drawing/2014/main" id="{3F672B2C-C72D-278A-33BE-AE91835B7176}"/>
              </a:ext>
            </a:extLst>
          </p:cNvPr>
          <p:cNvSpPr>
            <a:spLocks noGrp="1"/>
          </p:cNvSpPr>
          <p:nvPr>
            <p:ph idx="1"/>
          </p:nvPr>
        </p:nvSpPr>
        <p:spPr/>
        <p:txBody>
          <a:bodyPr>
            <a:normAutofit fontScale="92500" lnSpcReduction="10000"/>
          </a:bodyPr>
          <a:lstStyle/>
          <a:p>
            <a:r>
              <a:rPr lang="en-US" dirty="0"/>
              <a:t>Fuel Advances: Porter offers up to 50% of the load rate up to a maximum of $3500.00 providing the client access to cash to offset some of their business expenses.  </a:t>
            </a:r>
          </a:p>
          <a:p>
            <a:pPr lvl="1"/>
            <a:r>
              <a:rPr lang="en-US" dirty="0"/>
              <a:t>Funding via </a:t>
            </a:r>
            <a:r>
              <a:rPr lang="en-US" dirty="0" err="1"/>
              <a:t>PorterWallet</a:t>
            </a:r>
            <a:r>
              <a:rPr lang="en-US" dirty="0"/>
              <a:t> (Tank); </a:t>
            </a:r>
            <a:r>
              <a:rPr lang="en-US" dirty="0" err="1"/>
              <a:t>PorterFuel</a:t>
            </a:r>
            <a:r>
              <a:rPr lang="en-US" dirty="0"/>
              <a:t> Card; ACH and/or Wire*</a:t>
            </a:r>
          </a:p>
          <a:p>
            <a:pPr lvl="1"/>
            <a:r>
              <a:rPr lang="en-US" dirty="0"/>
              <a:t>Advances via ACH or wire must be submitted by 3pm </a:t>
            </a:r>
            <a:r>
              <a:rPr lang="en-US" dirty="0" err="1"/>
              <a:t>cst</a:t>
            </a:r>
            <a:r>
              <a:rPr lang="en-US" dirty="0"/>
              <a:t> M-F; </a:t>
            </a:r>
            <a:r>
              <a:rPr lang="en-US" dirty="0" err="1"/>
              <a:t>PorterWallet</a:t>
            </a:r>
            <a:r>
              <a:rPr lang="en-US" dirty="0"/>
              <a:t> (Tank) and </a:t>
            </a:r>
            <a:r>
              <a:rPr lang="en-US" dirty="0" err="1"/>
              <a:t>PorterFuel</a:t>
            </a:r>
            <a:r>
              <a:rPr lang="en-US" dirty="0"/>
              <a:t> Card advances can be submitted M-F 7am – 9pm; Weekends and Holidays we work from 8am – 8pm</a:t>
            </a:r>
          </a:p>
          <a:p>
            <a:pPr lvl="1"/>
            <a:r>
              <a:rPr lang="en-US" dirty="0">
                <a:effectLst/>
                <a:latin typeface="Aptos" panose="020B0004020202020204" pitchFamily="34" charset="0"/>
                <a:ea typeface="Aptos" panose="020B0004020202020204" pitchFamily="34" charset="0"/>
                <a:cs typeface="Times New Roman" panose="02020603050405020304" pitchFamily="18" charset="0"/>
              </a:rPr>
              <a:t>To receive an advance, carriers must submit the rate confirmation and shipper signed BOL showing the load is picked up. </a:t>
            </a:r>
          </a:p>
          <a:p>
            <a:pPr lvl="1"/>
            <a:r>
              <a:rPr lang="en-US" dirty="0">
                <a:effectLst/>
                <a:latin typeface="Aptos" panose="020B0004020202020204" pitchFamily="34" charset="0"/>
                <a:ea typeface="Aptos" panose="020B0004020202020204" pitchFamily="34" charset="0"/>
                <a:cs typeface="Times New Roman" panose="02020603050405020304" pitchFamily="18" charset="0"/>
              </a:rPr>
              <a:t>Fuel Advances are entered into the system and automatically deducted from funding amounts upon invoice submission</a:t>
            </a:r>
          </a:p>
          <a:p>
            <a:pPr lvl="1"/>
            <a:r>
              <a:rPr lang="en-US" dirty="0">
                <a:latin typeface="Aptos" panose="020B0004020202020204" pitchFamily="34" charset="0"/>
                <a:ea typeface="Aptos" panose="020B0004020202020204" pitchFamily="34" charset="0"/>
                <a:cs typeface="Times New Roman" panose="02020603050405020304" pitchFamily="18" charset="0"/>
              </a:rPr>
              <a:t>Advances can we submitted via the </a:t>
            </a:r>
            <a:r>
              <a:rPr lang="en-US" dirty="0" err="1">
                <a:latin typeface="Aptos" panose="020B0004020202020204" pitchFamily="34" charset="0"/>
                <a:ea typeface="Aptos" panose="020B0004020202020204" pitchFamily="34" charset="0"/>
                <a:cs typeface="Times New Roman" panose="02020603050405020304" pitchFamily="18" charset="0"/>
              </a:rPr>
              <a:t>PorterGo</a:t>
            </a:r>
            <a:r>
              <a:rPr lang="en-US" dirty="0">
                <a:latin typeface="Aptos" panose="020B0004020202020204" pitchFamily="34" charset="0"/>
                <a:ea typeface="Aptos" panose="020B0004020202020204" pitchFamily="34" charset="0"/>
                <a:cs typeface="Times New Roman" panose="02020603050405020304" pitchFamily="18" charset="0"/>
              </a:rPr>
              <a:t> app or this link: </a:t>
            </a:r>
            <a:r>
              <a:rPr lang="en-US" sz="1400" u="sng"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2"/>
              </a:rPr>
              <a:t>https://www.porterfreightfunding.com/fuel-advance-application/</a:t>
            </a:r>
            <a:endParaRPr lang="en-US"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a:p>
            <a:endParaRPr lang="en-US" dirty="0"/>
          </a:p>
        </p:txBody>
      </p:sp>
      <p:sp>
        <p:nvSpPr>
          <p:cNvPr id="4" name="TextBox 3">
            <a:extLst>
              <a:ext uri="{FF2B5EF4-FFF2-40B4-BE49-F238E27FC236}">
                <a16:creationId xmlns:a16="http://schemas.microsoft.com/office/drawing/2014/main" id="{D6BBF628-21BE-D21F-3A42-31A4119B4F46}"/>
              </a:ext>
            </a:extLst>
          </p:cNvPr>
          <p:cNvSpPr txBox="1"/>
          <p:nvPr/>
        </p:nvSpPr>
        <p:spPr>
          <a:xfrm>
            <a:off x="530352" y="6123543"/>
            <a:ext cx="5336076" cy="369332"/>
          </a:xfrm>
          <a:prstGeom prst="rect">
            <a:avLst/>
          </a:prstGeom>
          <a:noFill/>
        </p:spPr>
        <p:txBody>
          <a:bodyPr wrap="none" rtlCol="0">
            <a:spAutoFit/>
          </a:bodyPr>
          <a:lstStyle/>
          <a:p>
            <a:r>
              <a:rPr lang="en-US" b="1" i="1" u="sng" dirty="0"/>
              <a:t>*NOTE</a:t>
            </a:r>
            <a:r>
              <a:rPr lang="en-US" dirty="0"/>
              <a:t>:  Wire fees will be charged if funding via Wire.</a:t>
            </a:r>
          </a:p>
        </p:txBody>
      </p:sp>
    </p:spTree>
    <p:extLst>
      <p:ext uri="{BB962C8B-B14F-4D97-AF65-F5344CB8AC3E}">
        <p14:creationId xmlns:p14="http://schemas.microsoft.com/office/powerpoint/2010/main" val="2810603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017E6-0DC6-241B-2AA7-00D29EC7806B}"/>
              </a:ext>
            </a:extLst>
          </p:cNvPr>
          <p:cNvSpPr>
            <a:spLocks noGrp="1"/>
          </p:cNvSpPr>
          <p:nvPr>
            <p:ph type="title"/>
          </p:nvPr>
        </p:nvSpPr>
        <p:spPr/>
        <p:txBody>
          <a:bodyPr/>
          <a:lstStyle/>
          <a:p>
            <a:r>
              <a:rPr lang="en-US" dirty="0"/>
              <a:t>Topics Covered:</a:t>
            </a:r>
          </a:p>
        </p:txBody>
      </p:sp>
      <p:sp>
        <p:nvSpPr>
          <p:cNvPr id="3" name="Content Placeholder 2">
            <a:extLst>
              <a:ext uri="{FF2B5EF4-FFF2-40B4-BE49-F238E27FC236}">
                <a16:creationId xmlns:a16="http://schemas.microsoft.com/office/drawing/2014/main" id="{0D3C3BA8-E4E8-3A06-5B42-30136F71219D}"/>
              </a:ext>
            </a:extLst>
          </p:cNvPr>
          <p:cNvSpPr>
            <a:spLocks noGrp="1"/>
          </p:cNvSpPr>
          <p:nvPr>
            <p:ph idx="1"/>
          </p:nvPr>
        </p:nvSpPr>
        <p:spPr/>
        <p:txBody>
          <a:bodyPr>
            <a:normAutofit fontScale="70000" lnSpcReduction="20000"/>
          </a:bodyPr>
          <a:lstStyle/>
          <a:p>
            <a:r>
              <a:rPr lang="en-US" dirty="0"/>
              <a:t>Factoring Products</a:t>
            </a:r>
          </a:p>
          <a:p>
            <a:pPr lvl="1"/>
            <a:r>
              <a:rPr lang="en-US" dirty="0"/>
              <a:t>Recourse / Non-Recourse</a:t>
            </a:r>
          </a:p>
          <a:p>
            <a:r>
              <a:rPr lang="en-US" dirty="0"/>
              <a:t>Once a Carrier Becomes a Client</a:t>
            </a:r>
          </a:p>
          <a:p>
            <a:pPr lvl="1"/>
            <a:r>
              <a:rPr lang="en-US" dirty="0"/>
              <a:t>NOA / BOL / POD</a:t>
            </a:r>
          </a:p>
          <a:p>
            <a:r>
              <a:rPr lang="en-US" dirty="0"/>
              <a:t>Funding Options</a:t>
            </a:r>
          </a:p>
          <a:p>
            <a:pPr lvl="1"/>
            <a:r>
              <a:rPr lang="en-US" dirty="0" err="1"/>
              <a:t>PorterWallet</a:t>
            </a:r>
            <a:r>
              <a:rPr lang="en-US" dirty="0"/>
              <a:t> (Tank)</a:t>
            </a:r>
          </a:p>
          <a:p>
            <a:pPr lvl="1"/>
            <a:r>
              <a:rPr lang="en-US" dirty="0"/>
              <a:t>ACH</a:t>
            </a:r>
          </a:p>
          <a:p>
            <a:pPr lvl="1"/>
            <a:r>
              <a:rPr lang="en-US" dirty="0"/>
              <a:t>Wire</a:t>
            </a:r>
          </a:p>
          <a:p>
            <a:pPr lvl="1"/>
            <a:r>
              <a:rPr lang="en-US" dirty="0"/>
              <a:t>Fuel Cards</a:t>
            </a:r>
          </a:p>
          <a:p>
            <a:r>
              <a:rPr lang="en-US" dirty="0"/>
              <a:t>Key Benefits of Factoring</a:t>
            </a:r>
          </a:p>
          <a:p>
            <a:r>
              <a:rPr lang="en-US" dirty="0"/>
              <a:t>Contract key terms</a:t>
            </a:r>
          </a:p>
          <a:p>
            <a:r>
              <a:rPr lang="en-US" dirty="0"/>
              <a:t>Competitive Differentiators</a:t>
            </a:r>
          </a:p>
          <a:p>
            <a:r>
              <a:rPr lang="en-US" dirty="0"/>
              <a:t>Overview of Fuel Cards</a:t>
            </a:r>
          </a:p>
          <a:p>
            <a:r>
              <a:rPr lang="en-US" dirty="0"/>
              <a:t>Fuel Advances</a:t>
            </a:r>
          </a:p>
          <a:p>
            <a:endParaRPr lang="en-US" dirty="0"/>
          </a:p>
          <a:p>
            <a:endParaRPr lang="en-US" dirty="0"/>
          </a:p>
        </p:txBody>
      </p:sp>
    </p:spTree>
    <p:extLst>
      <p:ext uri="{BB962C8B-B14F-4D97-AF65-F5344CB8AC3E}">
        <p14:creationId xmlns:p14="http://schemas.microsoft.com/office/powerpoint/2010/main" val="1890672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21859-49BD-C9DC-E669-B06C9387E4B6}"/>
              </a:ext>
            </a:extLst>
          </p:cNvPr>
          <p:cNvSpPr>
            <a:spLocks noGrp="1"/>
          </p:cNvSpPr>
          <p:nvPr>
            <p:ph type="title"/>
          </p:nvPr>
        </p:nvSpPr>
        <p:spPr/>
        <p:txBody>
          <a:bodyPr/>
          <a:lstStyle/>
          <a:p>
            <a:r>
              <a:rPr lang="en-US" dirty="0"/>
              <a:t>Factoring products</a:t>
            </a:r>
          </a:p>
        </p:txBody>
      </p:sp>
      <p:sp>
        <p:nvSpPr>
          <p:cNvPr id="3" name="Content Placeholder 2">
            <a:extLst>
              <a:ext uri="{FF2B5EF4-FFF2-40B4-BE49-F238E27FC236}">
                <a16:creationId xmlns:a16="http://schemas.microsoft.com/office/drawing/2014/main" id="{EEE68AA4-556C-D3B6-74EE-16B21C08F05C}"/>
              </a:ext>
            </a:extLst>
          </p:cNvPr>
          <p:cNvSpPr>
            <a:spLocks noGrp="1"/>
          </p:cNvSpPr>
          <p:nvPr>
            <p:ph idx="1"/>
          </p:nvPr>
        </p:nvSpPr>
        <p:spPr/>
        <p:txBody>
          <a:bodyPr>
            <a:normAutofit lnSpcReduction="10000"/>
          </a:bodyPr>
          <a:lstStyle/>
          <a:p>
            <a:r>
              <a:rPr lang="en-US" dirty="0"/>
              <a:t>Recourse:  Client is responsible for unpaid invoices after 90 days </a:t>
            </a:r>
            <a:r>
              <a:rPr lang="en-US" sz="2000" dirty="0"/>
              <a:t>(industry average is 72 days, so this is an advantage for Porter).</a:t>
            </a:r>
          </a:p>
          <a:p>
            <a:r>
              <a:rPr lang="en-US" dirty="0"/>
              <a:t>Non-Recourse:  Porter assumes the risk of non-payment in the event of a bankruptcy from the debtor.  </a:t>
            </a:r>
          </a:p>
          <a:p>
            <a:pPr lvl="1"/>
            <a:r>
              <a:rPr lang="en-US" dirty="0"/>
              <a:t>Except under PERFORMANCE ISSUES: </a:t>
            </a:r>
          </a:p>
          <a:p>
            <a:pPr lvl="2"/>
            <a:r>
              <a:rPr lang="en-US" dirty="0"/>
              <a:t>Paperwork</a:t>
            </a:r>
          </a:p>
          <a:p>
            <a:pPr lvl="2"/>
            <a:r>
              <a:rPr lang="en-US" dirty="0"/>
              <a:t>OSD (Over, Short, Damaged)</a:t>
            </a:r>
          </a:p>
          <a:p>
            <a:pPr lvl="2"/>
            <a:r>
              <a:rPr lang="en-US" dirty="0"/>
              <a:t>Claims</a:t>
            </a:r>
          </a:p>
          <a:p>
            <a:pPr lvl="2"/>
            <a:r>
              <a:rPr lang="en-US" dirty="0"/>
              <a:t>Unreported Advance</a:t>
            </a:r>
          </a:p>
          <a:p>
            <a:pPr lvl="2"/>
            <a:r>
              <a:rPr lang="en-US" dirty="0"/>
              <a:t>Lumpers</a:t>
            </a:r>
          </a:p>
          <a:p>
            <a:r>
              <a:rPr lang="en-US" dirty="0"/>
              <a:t>Reserve:  an amount held in reserve to cover “chargebacks” so that operations isn’t disrupted (highly encouraged)</a:t>
            </a:r>
          </a:p>
        </p:txBody>
      </p:sp>
    </p:spTree>
    <p:extLst>
      <p:ext uri="{BB962C8B-B14F-4D97-AF65-F5344CB8AC3E}">
        <p14:creationId xmlns:p14="http://schemas.microsoft.com/office/powerpoint/2010/main" val="1247725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5B293-C315-25D2-1EB3-AC081FE6A2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1A4F61-B124-0251-8820-A7875D896179}"/>
              </a:ext>
            </a:extLst>
          </p:cNvPr>
          <p:cNvSpPr>
            <a:spLocks noGrp="1"/>
          </p:cNvSpPr>
          <p:nvPr>
            <p:ph type="title"/>
          </p:nvPr>
        </p:nvSpPr>
        <p:spPr/>
        <p:txBody>
          <a:bodyPr/>
          <a:lstStyle/>
          <a:p>
            <a:r>
              <a:rPr lang="en-US" dirty="0"/>
              <a:t>Once Carrier becomes a Porter Client</a:t>
            </a:r>
          </a:p>
        </p:txBody>
      </p:sp>
      <p:sp>
        <p:nvSpPr>
          <p:cNvPr id="3" name="Content Placeholder 2">
            <a:extLst>
              <a:ext uri="{FF2B5EF4-FFF2-40B4-BE49-F238E27FC236}">
                <a16:creationId xmlns:a16="http://schemas.microsoft.com/office/drawing/2014/main" id="{16561F70-B51C-B90E-E178-F82A666FE65F}"/>
              </a:ext>
            </a:extLst>
          </p:cNvPr>
          <p:cNvSpPr>
            <a:spLocks noGrp="1"/>
          </p:cNvSpPr>
          <p:nvPr>
            <p:ph idx="1"/>
          </p:nvPr>
        </p:nvSpPr>
        <p:spPr/>
        <p:txBody>
          <a:bodyPr>
            <a:normAutofit/>
          </a:bodyPr>
          <a:lstStyle/>
          <a:p>
            <a:r>
              <a:rPr lang="en-US" dirty="0"/>
              <a:t>Client managed by the ONBOARDING Team for the first 30 days</a:t>
            </a:r>
          </a:p>
          <a:p>
            <a:pPr lvl="1"/>
            <a:r>
              <a:rPr lang="en-US" dirty="0"/>
              <a:t>Send out Welcome Email</a:t>
            </a:r>
          </a:p>
          <a:p>
            <a:pPr lvl="1"/>
            <a:r>
              <a:rPr lang="en-US" dirty="0"/>
              <a:t>Teach them about NOA’s; how to submit invoices; reporting; etc.</a:t>
            </a:r>
          </a:p>
          <a:p>
            <a:pPr lvl="1"/>
            <a:r>
              <a:rPr lang="en-US" dirty="0" err="1"/>
              <a:t>PorterGo</a:t>
            </a:r>
            <a:r>
              <a:rPr lang="en-US" dirty="0"/>
              <a:t> App</a:t>
            </a:r>
          </a:p>
          <a:p>
            <a:pPr lvl="2"/>
            <a:r>
              <a:rPr lang="en-US" dirty="0"/>
              <a:t>Submit invoices</a:t>
            </a:r>
          </a:p>
          <a:p>
            <a:pPr lvl="2"/>
            <a:r>
              <a:rPr lang="en-US" dirty="0"/>
              <a:t>Fuel Route options</a:t>
            </a:r>
          </a:p>
          <a:p>
            <a:pPr lvl="2"/>
            <a:r>
              <a:rPr lang="en-US" dirty="0"/>
              <a:t>Request Fuel Advances</a:t>
            </a:r>
          </a:p>
          <a:p>
            <a:pPr lvl="2"/>
            <a:r>
              <a:rPr lang="en-US" dirty="0"/>
              <a:t>Overview of AR (Total AR), Reserve Amount</a:t>
            </a:r>
          </a:p>
          <a:p>
            <a:pPr lvl="2"/>
            <a:r>
              <a:rPr lang="en-US" dirty="0"/>
              <a:t>Invoice Aging</a:t>
            </a:r>
          </a:p>
          <a:p>
            <a:pPr lvl="1"/>
            <a:r>
              <a:rPr lang="en-US" dirty="0"/>
              <a:t>Porter Portal</a:t>
            </a:r>
          </a:p>
          <a:p>
            <a:r>
              <a:rPr lang="en-US" dirty="0"/>
              <a:t>Transitioned to AE (team) after 30 days</a:t>
            </a:r>
          </a:p>
        </p:txBody>
      </p:sp>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A2B196DC-39FF-BD86-F355-2E276CC86851}"/>
                  </a:ext>
                </a:extLst>
              </p14:cNvPr>
              <p14:cNvContentPartPr/>
              <p14:nvPr/>
            </p14:nvContentPartPr>
            <p14:xfrm>
              <a:off x="-283320" y="2587392"/>
              <a:ext cx="360" cy="360"/>
            </p14:xfrm>
          </p:contentPart>
        </mc:Choice>
        <mc:Fallback xmlns="">
          <p:pic>
            <p:nvPicPr>
              <p:cNvPr id="4" name="Ink 3">
                <a:extLst>
                  <a:ext uri="{FF2B5EF4-FFF2-40B4-BE49-F238E27FC236}">
                    <a16:creationId xmlns:a16="http://schemas.microsoft.com/office/drawing/2014/main" id="{CAC51681-1785-5C53-A7F1-1DB6693D4E88}"/>
                  </a:ext>
                </a:extLst>
              </p:cNvPr>
              <p:cNvPicPr/>
              <p:nvPr/>
            </p:nvPicPr>
            <p:blipFill>
              <a:blip r:embed="rId4"/>
              <a:stretch>
                <a:fillRect/>
              </a:stretch>
            </p:blipFill>
            <p:spPr>
              <a:xfrm>
                <a:off x="-289440" y="2581272"/>
                <a:ext cx="12600" cy="12600"/>
              </a:xfrm>
              <a:prstGeom prst="rect">
                <a:avLst/>
              </a:prstGeom>
            </p:spPr>
          </p:pic>
        </mc:Fallback>
      </mc:AlternateContent>
    </p:spTree>
    <p:extLst>
      <p:ext uri="{BB962C8B-B14F-4D97-AF65-F5344CB8AC3E}">
        <p14:creationId xmlns:p14="http://schemas.microsoft.com/office/powerpoint/2010/main" val="3139643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73ECF-3BD8-BD71-151A-A3C45D2511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F18605-EEC4-56E5-309E-0DFFB5A00787}"/>
              </a:ext>
            </a:extLst>
          </p:cNvPr>
          <p:cNvSpPr>
            <a:spLocks noGrp="1"/>
          </p:cNvSpPr>
          <p:nvPr>
            <p:ph type="title"/>
          </p:nvPr>
        </p:nvSpPr>
        <p:spPr/>
        <p:txBody>
          <a:bodyPr/>
          <a:lstStyle/>
          <a:p>
            <a:r>
              <a:rPr lang="en-US" dirty="0"/>
              <a:t>Once Carrier becomes a Porter Client</a:t>
            </a:r>
          </a:p>
        </p:txBody>
      </p:sp>
      <p:sp>
        <p:nvSpPr>
          <p:cNvPr id="3" name="Content Placeholder 2">
            <a:extLst>
              <a:ext uri="{FF2B5EF4-FFF2-40B4-BE49-F238E27FC236}">
                <a16:creationId xmlns:a16="http://schemas.microsoft.com/office/drawing/2014/main" id="{9524144B-D566-DD77-1377-C09E9E850ACE}"/>
              </a:ext>
            </a:extLst>
          </p:cNvPr>
          <p:cNvSpPr>
            <a:spLocks noGrp="1"/>
          </p:cNvSpPr>
          <p:nvPr>
            <p:ph idx="1"/>
          </p:nvPr>
        </p:nvSpPr>
        <p:spPr/>
        <p:txBody>
          <a:bodyPr>
            <a:normAutofit/>
          </a:bodyPr>
          <a:lstStyle/>
          <a:p>
            <a:r>
              <a:rPr lang="en-US" dirty="0"/>
              <a:t>We send out NOA (Notice of Assignment)</a:t>
            </a:r>
          </a:p>
          <a:p>
            <a:r>
              <a:rPr lang="en-US" dirty="0"/>
              <a:t>Client hauls load and sends us BOL</a:t>
            </a:r>
            <a:br>
              <a:rPr lang="en-US" dirty="0"/>
            </a:br>
            <a:r>
              <a:rPr lang="en-US" dirty="0"/>
              <a:t>(Bill of Lading) and POD (Proof of Delivery)</a:t>
            </a:r>
          </a:p>
        </p:txBody>
      </p:sp>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CAC51681-1785-5C53-A7F1-1DB6693D4E88}"/>
                  </a:ext>
                </a:extLst>
              </p14:cNvPr>
              <p14:cNvContentPartPr/>
              <p14:nvPr/>
            </p14:nvContentPartPr>
            <p14:xfrm>
              <a:off x="-283320" y="2587392"/>
              <a:ext cx="360" cy="360"/>
            </p14:xfrm>
          </p:contentPart>
        </mc:Choice>
        <mc:Fallback xmlns="">
          <p:pic>
            <p:nvPicPr>
              <p:cNvPr id="4" name="Ink 3">
                <a:extLst>
                  <a:ext uri="{FF2B5EF4-FFF2-40B4-BE49-F238E27FC236}">
                    <a16:creationId xmlns:a16="http://schemas.microsoft.com/office/drawing/2014/main" id="{CAC51681-1785-5C53-A7F1-1DB6693D4E88}"/>
                  </a:ext>
                </a:extLst>
              </p:cNvPr>
              <p:cNvPicPr/>
              <p:nvPr/>
            </p:nvPicPr>
            <p:blipFill>
              <a:blip r:embed="rId4"/>
              <a:stretch>
                <a:fillRect/>
              </a:stretch>
            </p:blipFill>
            <p:spPr>
              <a:xfrm>
                <a:off x="-289440" y="2581272"/>
                <a:ext cx="12600" cy="12600"/>
              </a:xfrm>
              <a:prstGeom prst="rect">
                <a:avLst/>
              </a:prstGeom>
            </p:spPr>
          </p:pic>
        </mc:Fallback>
      </mc:AlternateContent>
      <p:pic>
        <p:nvPicPr>
          <p:cNvPr id="7" name="Picture 6">
            <a:extLst>
              <a:ext uri="{FF2B5EF4-FFF2-40B4-BE49-F238E27FC236}">
                <a16:creationId xmlns:a16="http://schemas.microsoft.com/office/drawing/2014/main" id="{ADD0F89B-777A-B96C-1C45-50DBF9172E56}"/>
              </a:ext>
            </a:extLst>
          </p:cNvPr>
          <p:cNvPicPr>
            <a:picLocks noChangeAspect="1"/>
          </p:cNvPicPr>
          <p:nvPr/>
        </p:nvPicPr>
        <p:blipFill>
          <a:blip r:embed="rId5"/>
          <a:stretch>
            <a:fillRect/>
          </a:stretch>
        </p:blipFill>
        <p:spPr>
          <a:xfrm>
            <a:off x="786407" y="3262115"/>
            <a:ext cx="3497281" cy="3230760"/>
          </a:xfrm>
          <a:prstGeom prst="rect">
            <a:avLst/>
          </a:prstGeom>
        </p:spPr>
      </p:pic>
      <p:pic>
        <p:nvPicPr>
          <p:cNvPr id="9" name="Picture 8">
            <a:extLst>
              <a:ext uri="{FF2B5EF4-FFF2-40B4-BE49-F238E27FC236}">
                <a16:creationId xmlns:a16="http://schemas.microsoft.com/office/drawing/2014/main" id="{6222DDD8-AF7D-C95E-1F6F-114A1E7E477A}"/>
              </a:ext>
            </a:extLst>
          </p:cNvPr>
          <p:cNvPicPr>
            <a:picLocks noChangeAspect="1"/>
          </p:cNvPicPr>
          <p:nvPr/>
        </p:nvPicPr>
        <p:blipFill>
          <a:blip r:embed="rId6"/>
          <a:stretch>
            <a:fillRect/>
          </a:stretch>
        </p:blipFill>
        <p:spPr>
          <a:xfrm>
            <a:off x="7729176" y="1557149"/>
            <a:ext cx="2944741" cy="3743702"/>
          </a:xfrm>
          <a:prstGeom prst="rect">
            <a:avLst/>
          </a:prstGeom>
        </p:spPr>
      </p:pic>
      <p:pic>
        <p:nvPicPr>
          <p:cNvPr id="10" name="Picture 9">
            <a:extLst>
              <a:ext uri="{FF2B5EF4-FFF2-40B4-BE49-F238E27FC236}">
                <a16:creationId xmlns:a16="http://schemas.microsoft.com/office/drawing/2014/main" id="{DEE5E350-F903-AC98-3FCE-638CA3B862BB}"/>
              </a:ext>
            </a:extLst>
          </p:cNvPr>
          <p:cNvPicPr>
            <a:picLocks noChangeAspect="1"/>
          </p:cNvPicPr>
          <p:nvPr/>
        </p:nvPicPr>
        <p:blipFill>
          <a:blip r:embed="rId5"/>
          <a:stretch>
            <a:fillRect/>
          </a:stretch>
        </p:blipFill>
        <p:spPr>
          <a:xfrm>
            <a:off x="5048437" y="3429000"/>
            <a:ext cx="2319680" cy="2142902"/>
          </a:xfrm>
          <a:prstGeom prst="rect">
            <a:avLst/>
          </a:prstGeom>
        </p:spPr>
      </p:pic>
      <p:cxnSp>
        <p:nvCxnSpPr>
          <p:cNvPr id="11" name="Straight Arrow Connector 10">
            <a:extLst>
              <a:ext uri="{FF2B5EF4-FFF2-40B4-BE49-F238E27FC236}">
                <a16:creationId xmlns:a16="http://schemas.microsoft.com/office/drawing/2014/main" id="{854408B8-194A-D6F4-813A-5C6E282B8071}"/>
              </a:ext>
            </a:extLst>
          </p:cNvPr>
          <p:cNvCxnSpPr>
            <a:cxnSpLocks/>
          </p:cNvCxnSpPr>
          <p:nvPr/>
        </p:nvCxnSpPr>
        <p:spPr>
          <a:xfrm>
            <a:off x="4368554" y="4618862"/>
            <a:ext cx="731520" cy="740664"/>
          </a:xfrm>
          <a:prstGeom prst="straightConnector1">
            <a:avLst/>
          </a:prstGeom>
          <a:ln w="98425">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3" name="TextBox 12">
            <a:extLst>
              <a:ext uri="{FF2B5EF4-FFF2-40B4-BE49-F238E27FC236}">
                <a16:creationId xmlns:a16="http://schemas.microsoft.com/office/drawing/2014/main" id="{7FF03B57-BE5B-D585-53BE-446D0D062715}"/>
              </a:ext>
            </a:extLst>
          </p:cNvPr>
          <p:cNvSpPr txBox="1"/>
          <p:nvPr/>
        </p:nvSpPr>
        <p:spPr>
          <a:xfrm>
            <a:off x="4734314" y="6025896"/>
            <a:ext cx="4686476" cy="369332"/>
          </a:xfrm>
          <a:prstGeom prst="rect">
            <a:avLst/>
          </a:prstGeom>
          <a:noFill/>
        </p:spPr>
        <p:txBody>
          <a:bodyPr wrap="none" rtlCol="0">
            <a:spAutoFit/>
          </a:bodyPr>
          <a:lstStyle/>
          <a:p>
            <a:r>
              <a:rPr lang="en-US" b="1" i="1" dirty="0"/>
              <a:t>NOTE:  BOL must be signed to become POD</a:t>
            </a:r>
          </a:p>
        </p:txBody>
      </p:sp>
    </p:spTree>
    <p:extLst>
      <p:ext uri="{BB962C8B-B14F-4D97-AF65-F5344CB8AC3E}">
        <p14:creationId xmlns:p14="http://schemas.microsoft.com/office/powerpoint/2010/main" val="3003955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93CB4D-B712-3616-5215-5C2D86C886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C1DE86-7346-0682-8D4A-6C5CB60F21E7}"/>
              </a:ext>
            </a:extLst>
          </p:cNvPr>
          <p:cNvSpPr>
            <a:spLocks noGrp="1"/>
          </p:cNvSpPr>
          <p:nvPr>
            <p:ph type="title"/>
          </p:nvPr>
        </p:nvSpPr>
        <p:spPr/>
        <p:txBody>
          <a:bodyPr/>
          <a:lstStyle/>
          <a:p>
            <a:r>
              <a:rPr lang="en-US" dirty="0"/>
              <a:t>Verification of Invoices</a:t>
            </a:r>
          </a:p>
        </p:txBody>
      </p:sp>
      <p:sp>
        <p:nvSpPr>
          <p:cNvPr id="3" name="Content Placeholder 2">
            <a:extLst>
              <a:ext uri="{FF2B5EF4-FFF2-40B4-BE49-F238E27FC236}">
                <a16:creationId xmlns:a16="http://schemas.microsoft.com/office/drawing/2014/main" id="{DC6487F9-71AD-AB8E-AAE0-A7E892FF5568}"/>
              </a:ext>
            </a:extLst>
          </p:cNvPr>
          <p:cNvSpPr>
            <a:spLocks noGrp="1"/>
          </p:cNvSpPr>
          <p:nvPr>
            <p:ph idx="1"/>
          </p:nvPr>
        </p:nvSpPr>
        <p:spPr/>
        <p:txBody>
          <a:bodyPr>
            <a:normAutofit/>
          </a:bodyPr>
          <a:lstStyle/>
          <a:p>
            <a:r>
              <a:rPr lang="en-US" dirty="0"/>
              <a:t>All invoices for all new clients will be verified until the debtor pays the invoice</a:t>
            </a:r>
          </a:p>
          <a:p>
            <a:pPr lvl="1"/>
            <a:r>
              <a:rPr lang="en-US" dirty="0"/>
              <a:t>Our team reaches out to each debtor for each invoice for validation</a:t>
            </a:r>
          </a:p>
          <a:p>
            <a:pPr lvl="2"/>
            <a:r>
              <a:rPr lang="en-US" b="1" dirty="0"/>
              <a:t>Once a debtor pays an invoice then we no longer need to verify all invoices</a:t>
            </a:r>
          </a:p>
          <a:p>
            <a:r>
              <a:rPr lang="en-US" dirty="0"/>
              <a:t>Once debtor pays; random invoices verified</a:t>
            </a:r>
          </a:p>
          <a:p>
            <a:pPr lvl="1"/>
            <a:r>
              <a:rPr lang="en-US" dirty="0"/>
              <a:t>Carrier adds a new debtor these also then get verified until first invoice paid</a:t>
            </a:r>
          </a:p>
          <a:p>
            <a:r>
              <a:rPr lang="en-US" dirty="0"/>
              <a:t>Once invoice is verified we are ready to FUND</a:t>
            </a:r>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71F783B0-B8A1-3D27-16D7-F1AA1C411D52}"/>
                  </a:ext>
                </a:extLst>
              </p14:cNvPr>
              <p14:cNvContentPartPr/>
              <p14:nvPr/>
            </p14:nvContentPartPr>
            <p14:xfrm>
              <a:off x="-283320" y="2587392"/>
              <a:ext cx="360" cy="360"/>
            </p14:xfrm>
          </p:contentPart>
        </mc:Choice>
        <mc:Fallback xmlns="">
          <p:pic>
            <p:nvPicPr>
              <p:cNvPr id="4" name="Ink 3">
                <a:extLst>
                  <a:ext uri="{FF2B5EF4-FFF2-40B4-BE49-F238E27FC236}">
                    <a16:creationId xmlns:a16="http://schemas.microsoft.com/office/drawing/2014/main" id="{A8959E23-DC99-AB89-355F-3196BF3A2AB5}"/>
                  </a:ext>
                </a:extLst>
              </p:cNvPr>
              <p:cNvPicPr/>
              <p:nvPr/>
            </p:nvPicPr>
            <p:blipFill>
              <a:blip r:embed="rId4"/>
              <a:stretch>
                <a:fillRect/>
              </a:stretch>
            </p:blipFill>
            <p:spPr>
              <a:xfrm>
                <a:off x="-289440" y="2581272"/>
                <a:ext cx="12600" cy="12600"/>
              </a:xfrm>
              <a:prstGeom prst="rect">
                <a:avLst/>
              </a:prstGeom>
            </p:spPr>
          </p:pic>
        </mc:Fallback>
      </mc:AlternateContent>
      <p:pic>
        <p:nvPicPr>
          <p:cNvPr id="7" name="Picture 6">
            <a:extLst>
              <a:ext uri="{FF2B5EF4-FFF2-40B4-BE49-F238E27FC236}">
                <a16:creationId xmlns:a16="http://schemas.microsoft.com/office/drawing/2014/main" id="{D604CEB0-B2F9-8DE2-D82A-C06ADE60E682}"/>
              </a:ext>
            </a:extLst>
          </p:cNvPr>
          <p:cNvPicPr>
            <a:picLocks noChangeAspect="1"/>
          </p:cNvPicPr>
          <p:nvPr/>
        </p:nvPicPr>
        <p:blipFill>
          <a:blip r:embed="rId5"/>
          <a:stretch>
            <a:fillRect/>
          </a:stretch>
        </p:blipFill>
        <p:spPr>
          <a:xfrm>
            <a:off x="8523871" y="4352535"/>
            <a:ext cx="2078114" cy="1959365"/>
          </a:xfrm>
          <a:prstGeom prst="rect">
            <a:avLst/>
          </a:prstGeom>
        </p:spPr>
      </p:pic>
    </p:spTree>
    <p:extLst>
      <p:ext uri="{BB962C8B-B14F-4D97-AF65-F5344CB8AC3E}">
        <p14:creationId xmlns:p14="http://schemas.microsoft.com/office/powerpoint/2010/main" val="1756829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A7A47-4F76-000E-B4C3-A8EBE3CCC824}"/>
              </a:ext>
            </a:extLst>
          </p:cNvPr>
          <p:cNvSpPr>
            <a:spLocks noGrp="1"/>
          </p:cNvSpPr>
          <p:nvPr>
            <p:ph type="title"/>
          </p:nvPr>
        </p:nvSpPr>
        <p:spPr/>
        <p:txBody>
          <a:bodyPr/>
          <a:lstStyle/>
          <a:p>
            <a:r>
              <a:rPr lang="en-US" dirty="0"/>
              <a:t>Funding methods</a:t>
            </a:r>
          </a:p>
        </p:txBody>
      </p:sp>
      <p:sp>
        <p:nvSpPr>
          <p:cNvPr id="3" name="Content Placeholder 2">
            <a:extLst>
              <a:ext uri="{FF2B5EF4-FFF2-40B4-BE49-F238E27FC236}">
                <a16:creationId xmlns:a16="http://schemas.microsoft.com/office/drawing/2014/main" id="{91A050EA-1452-8E92-905B-A6F4EDBA6A19}"/>
              </a:ext>
            </a:extLst>
          </p:cNvPr>
          <p:cNvSpPr>
            <a:spLocks noGrp="1"/>
          </p:cNvSpPr>
          <p:nvPr>
            <p:ph idx="1"/>
          </p:nvPr>
        </p:nvSpPr>
        <p:spPr/>
        <p:txBody>
          <a:bodyPr>
            <a:normAutofit/>
          </a:bodyPr>
          <a:lstStyle/>
          <a:p>
            <a:r>
              <a:rPr lang="en-US" dirty="0" err="1"/>
              <a:t>PorterWallet</a:t>
            </a:r>
            <a:r>
              <a:rPr lang="en-US" dirty="0"/>
              <a:t> (Tank):  An electronic bank account that provides the cheapest, quickest method of funding. Using the physical debit card and/or apple wallet they can keep money in the account and utilize to spend while on the road.</a:t>
            </a:r>
          </a:p>
          <a:p>
            <a:pPr lvl="1"/>
            <a:r>
              <a:rPr lang="en-US" dirty="0"/>
              <a:t>Set up auto-payments for trucks, utilities, house, etc.</a:t>
            </a:r>
          </a:p>
          <a:p>
            <a:pPr lvl="1"/>
            <a:r>
              <a:rPr lang="en-US" dirty="0"/>
              <a:t>Push funds instantly to </a:t>
            </a:r>
            <a:r>
              <a:rPr lang="en-US" dirty="0" err="1"/>
              <a:t>PorterFuel</a:t>
            </a:r>
            <a:r>
              <a:rPr lang="en-US" dirty="0"/>
              <a:t> card</a:t>
            </a:r>
          </a:p>
          <a:p>
            <a:pPr lvl="1"/>
            <a:r>
              <a:rPr lang="en-US" dirty="0"/>
              <a:t>Push to OTHER bank accounts</a:t>
            </a:r>
          </a:p>
          <a:p>
            <a:pPr lvl="1"/>
            <a:r>
              <a:rPr lang="en-US" dirty="0"/>
              <a:t>Funding after hours; on weekends and some holidays</a:t>
            </a:r>
          </a:p>
        </p:txBody>
      </p:sp>
      <p:pic>
        <p:nvPicPr>
          <p:cNvPr id="5" name="Picture 4">
            <a:extLst>
              <a:ext uri="{FF2B5EF4-FFF2-40B4-BE49-F238E27FC236}">
                <a16:creationId xmlns:a16="http://schemas.microsoft.com/office/drawing/2014/main" id="{0FF857A4-BB61-B7CF-C85F-268D5F30D993}"/>
              </a:ext>
            </a:extLst>
          </p:cNvPr>
          <p:cNvPicPr>
            <a:picLocks noChangeAspect="1"/>
          </p:cNvPicPr>
          <p:nvPr/>
        </p:nvPicPr>
        <p:blipFill>
          <a:blip r:embed="rId2"/>
          <a:stretch>
            <a:fillRect/>
          </a:stretch>
        </p:blipFill>
        <p:spPr>
          <a:xfrm>
            <a:off x="9056967" y="3660117"/>
            <a:ext cx="2362530" cy="2152950"/>
          </a:xfrm>
          <a:prstGeom prst="rect">
            <a:avLst/>
          </a:prstGeom>
        </p:spPr>
      </p:pic>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A8959E23-DC99-AB89-355F-3196BF3A2AB5}"/>
                  </a:ext>
                </a:extLst>
              </p14:cNvPr>
              <p14:cNvContentPartPr/>
              <p14:nvPr/>
            </p14:nvContentPartPr>
            <p14:xfrm>
              <a:off x="-283320" y="2587392"/>
              <a:ext cx="360" cy="360"/>
            </p14:xfrm>
          </p:contentPart>
        </mc:Choice>
        <mc:Fallback xmlns="">
          <p:pic>
            <p:nvPicPr>
              <p:cNvPr id="4" name="Ink 3">
                <a:extLst>
                  <a:ext uri="{FF2B5EF4-FFF2-40B4-BE49-F238E27FC236}">
                    <a16:creationId xmlns:a16="http://schemas.microsoft.com/office/drawing/2014/main" id="{A8959E23-DC99-AB89-355F-3196BF3A2AB5}"/>
                  </a:ext>
                </a:extLst>
              </p:cNvPr>
              <p:cNvPicPr/>
              <p:nvPr/>
            </p:nvPicPr>
            <p:blipFill>
              <a:blip r:embed="rId4"/>
              <a:stretch>
                <a:fillRect/>
              </a:stretch>
            </p:blipFill>
            <p:spPr>
              <a:xfrm>
                <a:off x="-289440" y="2581272"/>
                <a:ext cx="12600" cy="12600"/>
              </a:xfrm>
              <a:prstGeom prst="rect">
                <a:avLst/>
              </a:prstGeom>
            </p:spPr>
          </p:pic>
        </mc:Fallback>
      </mc:AlternateContent>
    </p:spTree>
    <p:extLst>
      <p:ext uri="{BB962C8B-B14F-4D97-AF65-F5344CB8AC3E}">
        <p14:creationId xmlns:p14="http://schemas.microsoft.com/office/powerpoint/2010/main" val="3518844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8BCC0-1D4E-46D4-47E0-B010F07436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9FB4C4-2038-32F3-B9CB-63012BBECCC7}"/>
              </a:ext>
            </a:extLst>
          </p:cNvPr>
          <p:cNvSpPr>
            <a:spLocks noGrp="1"/>
          </p:cNvSpPr>
          <p:nvPr>
            <p:ph type="title"/>
          </p:nvPr>
        </p:nvSpPr>
        <p:spPr/>
        <p:txBody>
          <a:bodyPr/>
          <a:lstStyle/>
          <a:p>
            <a:r>
              <a:rPr lang="en-US" dirty="0"/>
              <a:t>Funding methods</a:t>
            </a:r>
          </a:p>
        </p:txBody>
      </p:sp>
      <p:sp>
        <p:nvSpPr>
          <p:cNvPr id="3" name="Content Placeholder 2">
            <a:extLst>
              <a:ext uri="{FF2B5EF4-FFF2-40B4-BE49-F238E27FC236}">
                <a16:creationId xmlns:a16="http://schemas.microsoft.com/office/drawing/2014/main" id="{5EB9A219-416F-6972-1C5A-C8B9407FAD0D}"/>
              </a:ext>
            </a:extLst>
          </p:cNvPr>
          <p:cNvSpPr>
            <a:spLocks noGrp="1"/>
          </p:cNvSpPr>
          <p:nvPr>
            <p:ph idx="1"/>
          </p:nvPr>
        </p:nvSpPr>
        <p:spPr/>
        <p:txBody>
          <a:bodyPr>
            <a:normAutofit/>
          </a:bodyPr>
          <a:lstStyle/>
          <a:p>
            <a:r>
              <a:rPr lang="en-US" dirty="0"/>
              <a:t>Automated Clearing House (ACH):  traditional bank process which will provide access to funds within one to two business days.  Funding documents must be submitted by 11:00 </a:t>
            </a:r>
            <a:r>
              <a:rPr lang="en-US" dirty="0" err="1"/>
              <a:t>cst</a:t>
            </a:r>
            <a:r>
              <a:rPr lang="en-US" dirty="0"/>
              <a:t> to have funds pushed same day to federal reserve.  This process takes longer because it’s in essence a paperless check and funds must clear before the bank applies them to accounts.</a:t>
            </a:r>
          </a:p>
          <a:p>
            <a:r>
              <a:rPr lang="en-US" dirty="0"/>
              <a:t>Wire: traditional bank process that is considered “collected funds” therefore is available within one to two hours of processing (larger banks may process quicker.)  Some banks charge to send and to receive.</a:t>
            </a:r>
          </a:p>
        </p:txBody>
      </p:sp>
    </p:spTree>
    <p:extLst>
      <p:ext uri="{BB962C8B-B14F-4D97-AF65-F5344CB8AC3E}">
        <p14:creationId xmlns:p14="http://schemas.microsoft.com/office/powerpoint/2010/main" val="3456594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CCCF63-50B2-D111-75C9-08636C113C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938738-6862-8536-FA62-0C5059BB4FF9}"/>
              </a:ext>
            </a:extLst>
          </p:cNvPr>
          <p:cNvSpPr>
            <a:spLocks noGrp="1"/>
          </p:cNvSpPr>
          <p:nvPr>
            <p:ph type="title"/>
          </p:nvPr>
        </p:nvSpPr>
        <p:spPr/>
        <p:txBody>
          <a:bodyPr/>
          <a:lstStyle/>
          <a:p>
            <a:r>
              <a:rPr lang="en-US" dirty="0"/>
              <a:t>Funding methods</a:t>
            </a:r>
          </a:p>
        </p:txBody>
      </p:sp>
      <p:sp>
        <p:nvSpPr>
          <p:cNvPr id="3" name="Content Placeholder 2">
            <a:extLst>
              <a:ext uri="{FF2B5EF4-FFF2-40B4-BE49-F238E27FC236}">
                <a16:creationId xmlns:a16="http://schemas.microsoft.com/office/drawing/2014/main" id="{33CE6A1D-A6F8-F005-E542-07379C6E471C}"/>
              </a:ext>
            </a:extLst>
          </p:cNvPr>
          <p:cNvSpPr>
            <a:spLocks noGrp="1"/>
          </p:cNvSpPr>
          <p:nvPr>
            <p:ph idx="1"/>
          </p:nvPr>
        </p:nvSpPr>
        <p:spPr/>
        <p:txBody>
          <a:bodyPr/>
          <a:lstStyle/>
          <a:p>
            <a:r>
              <a:rPr lang="en-US" dirty="0" err="1"/>
              <a:t>PorterFuel</a:t>
            </a:r>
            <a:r>
              <a:rPr lang="en-US" dirty="0"/>
              <a:t> Card:  Porter offers an over-the-road (OTR) fuel card that allows fleets to purchase fuel at the cash price at </a:t>
            </a:r>
            <a:r>
              <a:rPr lang="en-US" dirty="0" err="1"/>
              <a:t>truckstops</a:t>
            </a:r>
            <a:r>
              <a:rPr lang="en-US" dirty="0"/>
              <a:t> and fueling locations across the nation.  We can apply a set portion of all fundings ($ and/or %) towards the fuel account allowing them always have fueling funds available.  </a:t>
            </a:r>
          </a:p>
        </p:txBody>
      </p:sp>
      <p:pic>
        <p:nvPicPr>
          <p:cNvPr id="5" name="Picture 4">
            <a:extLst>
              <a:ext uri="{FF2B5EF4-FFF2-40B4-BE49-F238E27FC236}">
                <a16:creationId xmlns:a16="http://schemas.microsoft.com/office/drawing/2014/main" id="{A594A4AB-F499-C071-85A4-C56052315E7D}"/>
              </a:ext>
            </a:extLst>
          </p:cNvPr>
          <p:cNvPicPr>
            <a:picLocks noChangeAspect="1"/>
          </p:cNvPicPr>
          <p:nvPr/>
        </p:nvPicPr>
        <p:blipFill>
          <a:blip r:embed="rId2"/>
          <a:stretch>
            <a:fillRect/>
          </a:stretch>
        </p:blipFill>
        <p:spPr>
          <a:xfrm>
            <a:off x="7214616" y="4001294"/>
            <a:ext cx="3256715" cy="2205743"/>
          </a:xfrm>
          <a:prstGeom prst="rect">
            <a:avLst/>
          </a:prstGeom>
        </p:spPr>
      </p:pic>
    </p:spTree>
    <p:extLst>
      <p:ext uri="{BB962C8B-B14F-4D97-AF65-F5344CB8AC3E}">
        <p14:creationId xmlns:p14="http://schemas.microsoft.com/office/powerpoint/2010/main" val="20373363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56542</TotalTime>
  <Words>3321</Words>
  <Application>Microsoft Office PowerPoint</Application>
  <PresentationFormat>Widescreen</PresentationFormat>
  <Paragraphs>213</Paragraphs>
  <Slides>16</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Aptos</vt:lpstr>
      <vt:lpstr>Aptos Display</vt:lpstr>
      <vt:lpstr>Arial</vt:lpstr>
      <vt:lpstr>Office Theme</vt:lpstr>
      <vt:lpstr>Overview of Porter Freight Funding</vt:lpstr>
      <vt:lpstr>Topics Covered:</vt:lpstr>
      <vt:lpstr>Factoring products</vt:lpstr>
      <vt:lpstr>Once Carrier becomes a Porter Client</vt:lpstr>
      <vt:lpstr>Once Carrier becomes a Porter Client</vt:lpstr>
      <vt:lpstr>Verification of Invoices</vt:lpstr>
      <vt:lpstr>Funding methods</vt:lpstr>
      <vt:lpstr>Funding methods</vt:lpstr>
      <vt:lpstr>Funding methods</vt:lpstr>
      <vt:lpstr>Key Benefits of Factoring:                                                    </vt:lpstr>
      <vt:lpstr>Key Benefits: contract terms                                                  </vt:lpstr>
      <vt:lpstr>Competitive Differentiators:                                                    </vt:lpstr>
      <vt:lpstr>Who we don’t do business with:</vt:lpstr>
      <vt:lpstr>Items we need to get a prospect started:</vt:lpstr>
      <vt:lpstr>Fuel Cards</vt:lpstr>
      <vt:lpstr>Fuel Advances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Vickie Roberts</dc:creator>
  <cp:lastModifiedBy>Tyler Thompson</cp:lastModifiedBy>
  <cp:revision>20</cp:revision>
  <dcterms:created xsi:type="dcterms:W3CDTF">2025-01-16T15:35:27Z</dcterms:created>
  <dcterms:modified xsi:type="dcterms:W3CDTF">2026-01-16T17:00:50Z</dcterms:modified>
</cp:coreProperties>
</file>